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2b90393f2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2b90393f2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An intersection is the junction of at least two lanes.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specify the </a:t>
            </a:r>
            <a:r>
              <a:rPr lang="en"/>
              <a:t>direction (incoming and outgoing) and cardinality (order of lanes around intersection in cw or ccw order) of lanes in an intersection, we reified the relationship using an class called “TouchingIntersection”</a:t>
            </a:r>
            <a:endParaRPr/>
          </a:p>
          <a:p>
            <a:pPr indent="0" lvl="0" marL="0" rtl="0" algn="l">
              <a:spcBef>
                <a:spcPts val="0"/>
              </a:spcBef>
              <a:spcAft>
                <a:spcPts val="0"/>
              </a:spcAft>
              <a:buNone/>
            </a:pPr>
            <a:r>
              <a:rPr lang="en"/>
              <a:t>This class has exactly one intersection, lane, cardinality, and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 mentioned in the Scenario schema, each scenario contains a single Imaginary Intersection which is an Intersection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 We could mention that this is the one that blew up out of nowhere–we needed Cardinality to reason about turns, and direction to reason about the direction of lanes)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b90393f2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2b90393f2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A potential obstacle is a physical thing in our scenario that has position and motion relative to the lanes in the scenario.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motion of the potential obstacle may be to the right or left of any lane based on the camera’s view. </a:t>
            </a:r>
            <a:endParaRPr/>
          </a:p>
          <a:p>
            <a:pPr indent="0" lvl="0" marL="0" rtl="0" algn="l">
              <a:spcBef>
                <a:spcPts val="0"/>
              </a:spcBef>
              <a:spcAft>
                <a:spcPts val="0"/>
              </a:spcAft>
              <a:buNone/>
            </a:pPr>
            <a:r>
              <a:rPr lang="en"/>
              <a:t>The position of the potential obstacle can be right of, left of, or on a lane, and is always given relative to a single lane.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 potential potential obstacle is on a lane, it is considered an obstacle, and has a float value representing its distance down the lane.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 We could talk about how we decided to represent position as a function of “lane”, rather than exact 3d </a:t>
            </a:r>
            <a:r>
              <a:rPr lang="en"/>
              <a:t>coordinates</a:t>
            </a:r>
            <a:r>
              <a:rPr lang="en"/>
              <a:t>, because it was at the appropriate level of </a:t>
            </a:r>
            <a:r>
              <a:rPr lang="en"/>
              <a:t>abstraction</a:t>
            </a:r>
            <a:r>
              <a:rPr lang="en"/>
              <a:t> for our questions)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b90393f2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b90393f2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Our car schema correlates with any car within the scene not including Self. These vehicles are considered potential obstacles and are always conducting exactly one maneuver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b90393f2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b90393f2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This is our total schema including all of the modules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d9c64710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d9c64710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2f7e649f4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2f7e649f4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b90393f2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b90393f2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running modified versions of this query live (i.e., without the checks on lane direction) that show that it has multiple parts filtering out various conditions which stop the maneuver from being legal (lane existence, </a:t>
            </a:r>
            <a:r>
              <a:rPr lang="en"/>
              <a:t>obstacle</a:t>
            </a:r>
            <a:r>
              <a:rPr lang="en"/>
              <a:t> presence, lane direction)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19ac7e8d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19ac7e8d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9ac7e8d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9ac7e8d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b90393f2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b90393f2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In this section, put 1-2 comments per group member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Include comments re: what went will in this course, what could be changed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Provide an overall rating for the course: fun/!fun, useful/!useful, etc.</a:t>
            </a:r>
            <a:endParaRPr sz="1000">
              <a:solidFill>
                <a:schemeClr val="dk1"/>
              </a:solidFill>
            </a:endParaRPr>
          </a:p>
          <a:p>
            <a:pPr indent="457200" lvl="0" marL="0" rtl="0" algn="l">
              <a:lnSpc>
                <a:spcPct val="115000"/>
              </a:lnSpc>
              <a:spcBef>
                <a:spcPts val="0"/>
              </a:spcBef>
              <a:spcAft>
                <a:spcPts val="1200"/>
              </a:spcAft>
              <a:buClr>
                <a:schemeClr val="dk1"/>
              </a:buClr>
              <a:buSzPts val="1100"/>
              <a:buFont typeface="Arial"/>
              <a:buNone/>
            </a:pPr>
            <a:r>
              <a:rPr lang="en" sz="1000">
                <a:solidFill>
                  <a:schemeClr val="dk1"/>
                </a:solidFill>
              </a:rPr>
              <a:t>(from requirements)</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2b90393f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2b90393f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Let’s set the stage: there’s a problem out there that needs solving. You’re a self-driving car, looking for </a:t>
            </a:r>
            <a:r>
              <a:rPr lang="en"/>
              <a:t>trouble</a:t>
            </a:r>
            <a:r>
              <a:rPr lang="en"/>
              <a:t> on the mean streets of Germany, when all of a sudden, you go–how do I navigate this road? There’s a car in front of me. There’s an intersection where I want to turn. There’s a person going across a cross-walk on a different road, and there’s a funny-looking sign hanging over-head. That’s a lot of stuff, but what does it mean? What’s safe? What am I allowed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Who among us hasn’t been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are building a knowledge graph that models the kind of information necessary to answer those questions. The reason this is an interesting problem to tackle with semantics is that the parts of self-driving cars we mostly know about are deep learning systems hooked up to optical and LIDAR sensors.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your typical deep learning system doesn’t really do this. At the very least, the kind of deep learning systems that </a:t>
            </a:r>
            <a:r>
              <a:rPr lang="en"/>
              <a:t>appear</a:t>
            </a:r>
            <a:r>
              <a:rPr lang="en"/>
              <a:t> in conferences, that participate in academic competitions, aren’t doing this. They aren’t even about this. They are about building up a picture of your environment that answers the questions A) What is around me, and B) Where is it?</a:t>
            </a:r>
            <a:endParaRPr/>
          </a:p>
          <a:p>
            <a:pPr indent="0" lvl="0" marL="0" rtl="0" algn="l">
              <a:spcBef>
                <a:spcPts val="0"/>
              </a:spcBef>
              <a:spcAft>
                <a:spcPts val="0"/>
              </a:spcAft>
              <a:buNone/>
            </a:pPr>
            <a:r>
              <a:rPr lang="en"/>
              <a:t>The academic literature on deep learning to answer those </a:t>
            </a:r>
            <a:r>
              <a:rPr lang="en"/>
              <a:t>questions</a:t>
            </a:r>
            <a:r>
              <a:rPr lang="en"/>
              <a:t> has grown very effective and sophisticated in the last few years. And that’s good! Great, even! But answering those questions is not all that a self-driving car needs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actually navigate a moment-to-moment environment, you have to understand things like traffic laws and regulations, just to use an easy target, </a:t>
            </a:r>
            <a:r>
              <a:rPr lang="en"/>
              <a:t>which</a:t>
            </a:r>
            <a:r>
              <a:rPr lang="en"/>
              <a:t> could change not only over time but based on where you are in the world. Answering those questions reliably with deep learning–at least deep learning alone–is difficult to the point of </a:t>
            </a:r>
            <a:r>
              <a:rPr lang="en"/>
              <a:t>being</a:t>
            </a:r>
            <a:r>
              <a:rPr lang="en"/>
              <a:t> most likely impractical.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don’t want to oversell our project–not only is our one-semester effort not up to the complete task of autonomous navigation, one has to assume that Tesla and other car companies have *something* proprietary, already, which does this, otherwise their self-driving cars just wouldn’t work. It might be deep reinforcement-learning based, or only partially, or it might not. We can’t really know for sure.</a:t>
            </a:r>
            <a:endParaRPr/>
          </a:p>
          <a:p>
            <a:pPr indent="0" lvl="0" marL="0" rtl="0" algn="l">
              <a:spcBef>
                <a:spcPts val="0"/>
              </a:spcBef>
              <a:spcAft>
                <a:spcPts val="0"/>
              </a:spcAft>
              <a:buNone/>
            </a:pPr>
            <a:r>
              <a:rPr lang="en"/>
              <a:t>But it was a neat idea for coursework.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450a7e7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450a7e7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our actual current competency questions, by which I mean the queries we were able to run.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one point in time, very early on, we thought we would be able to specify what maneuvers were allowable in a given circumstance via axioms. This proved…naive. The logic that determines what you can do was too complex, at least for neophytes like us to arrange via axioms.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Realistically, as Cogan </a:t>
            </a:r>
            <a:r>
              <a:rPr lang="en"/>
              <a:t>mentioned</a:t>
            </a:r>
            <a:r>
              <a:rPr lang="en"/>
              <a:t> to us near the end of the course, a system like this would have the knowledge </a:t>
            </a:r>
            <a:r>
              <a:rPr lang="en"/>
              <a:t>graph</a:t>
            </a:r>
            <a:r>
              <a:rPr lang="en"/>
              <a:t> as part of a larger system. It could make SPARQL queries of a knowledge graph, but then do, say, hardcoded Python or C processing on those queries to determine what maneuevers you could make.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Nonetheless, we wanted to demonstrate some of the questions that motivated us, so some of these approach telling you what maneuvers a car can make. Jehan will take you through specific competency questions in more detail later in the talk.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b90393f2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2b90393f2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I was the team member dedicated to materialization for the second half of the project, so I can talk about this.</a:t>
            </a:r>
            <a:endParaRPr/>
          </a:p>
          <a:p>
            <a:pPr indent="0" lvl="0" marL="0" rtl="0" algn="l">
              <a:spcBef>
                <a:spcPts val="0"/>
              </a:spcBef>
              <a:spcAft>
                <a:spcPts val="0"/>
              </a:spcAft>
              <a:buNone/>
            </a:pPr>
            <a:r>
              <a:rPr lang="en"/>
              <a:t>We ended up drawing most of our data from Cityscapes, a dataset–or really a collection of several related datasets–mostly used for the aforementioned deep learning systems. There are images from a car’s point-of-view, and there are annotations in JSON format detailing what’s in that image and where. And then many more annotations added in </a:t>
            </a:r>
            <a:r>
              <a:rPr lang="en"/>
              <a:t>layers</a:t>
            </a:r>
            <a:r>
              <a:rPr lang="en"/>
              <a:t> over the next several years. Our materialization script parses three or so </a:t>
            </a:r>
            <a:r>
              <a:rPr lang="en"/>
              <a:t>different</a:t>
            </a:r>
            <a:r>
              <a:rPr lang="en"/>
              <a:t> JSONs for each image that we include, and lets us populate the schemas we will discuss shortly.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b90393f2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2b90393f2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Chris: Most objects don’t have three-dimensional annotations created by humans. But we do have data that looks like this–disparity information, computed automatically from the pair of cameras attached to the car. This works just like binocular vision. By applying a formula, we can back out estimates of the distance of objects from the camera, which is used to, admittedly somewhat loosely, populate fields about pedestrians who are standing in the road.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d562ad1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2d562ad1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uh…we threw around different ideas about self-driving vehicles early on, but I didn’t want to commandeer the project. Our team steered pretty quickly into “Wouldn’t it be cool to do the reasoning about traffic </a:t>
            </a:r>
            <a:r>
              <a:rPr lang="en"/>
              <a:t>obstacles</a:t>
            </a:r>
            <a:r>
              <a:rPr lang="en"/>
              <a:t> that would enable navigation”, and in the middle weeks, we ended up down some unexpected rabbit holes about roads, and how they were </a:t>
            </a:r>
            <a:r>
              <a:rPr lang="en"/>
              <a:t>structured</a:t>
            </a:r>
            <a:r>
              <a:rPr lang="en"/>
              <a:t>, intersected, etc. We never really looped back to the questions about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Long story short, there’s a few pieces of information missing from our web datasets that are pretty crucial for tying </a:t>
            </a:r>
            <a:r>
              <a:rPr lang="en"/>
              <a:t>everything</a:t>
            </a:r>
            <a:r>
              <a:rPr lang="en"/>
              <a:t> together and making them work. I ended up just </a:t>
            </a:r>
            <a:r>
              <a:rPr lang="en"/>
              <a:t>going</a:t>
            </a:r>
            <a:r>
              <a:rPr lang="en"/>
              <a:t> back an manually adding that information, by creating indented files in the format shown here, and then adding some Python to parse them. The information here is essentially about lanes of the road, how they touch intersections in each scenario, and whether objects are on that road. So that’s now listed as one of our data sources.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b90393f2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b90393f2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The first module is the scenario which correlates with a single traffic image.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scenario contains at least one lane because we should never have an image of a vehicle off-road.</a:t>
            </a:r>
            <a:endParaRPr/>
          </a:p>
          <a:p>
            <a:pPr indent="0" lvl="0" marL="0" rtl="0" algn="l">
              <a:spcBef>
                <a:spcPts val="0"/>
              </a:spcBef>
              <a:spcAft>
                <a:spcPts val="0"/>
              </a:spcAft>
              <a:buNone/>
            </a:pPr>
            <a:r>
              <a:rPr lang="en"/>
              <a:t>Each scenario will always have at least one intersection. As you will see later in a later slide, even if there is no visible intersection, there is always an imaginary intersection behind the camera to help with the distinction of lane directions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Things such as traffic instruction indicators, potential obstacles, and the user’s vehicle (denoted as Self) are all physical things. We established in our axioms that every physical thing must exist within exactly one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decided to include data for the environment in each scenario such as temperature and weather conditions because we suspected we could use this information in  conjunction with road signs to determine road restrictions/warnings.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2b90393f2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2b90393f2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The traffic instruction indicator refers to any indicator on the road that is intended to convey some sort of message to the driver of the vehicle.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includes signs, lights, and road markings, all which are mutually exclusive types of TII’s from one another</a:t>
            </a:r>
            <a:endParaRPr/>
          </a:p>
          <a:p>
            <a:pPr indent="0" lvl="0" marL="0" rtl="0" algn="l">
              <a:spcBef>
                <a:spcPts val="0"/>
              </a:spcBef>
              <a:spcAft>
                <a:spcPts val="0"/>
              </a:spcAft>
              <a:buNone/>
            </a:pPr>
            <a:r>
              <a:rPr lang="en"/>
              <a:t>Each indicator conveys a single </a:t>
            </a:r>
            <a:r>
              <a:rPr lang="en"/>
              <a:t>instruction</a:t>
            </a:r>
            <a:r>
              <a:rPr lang="en"/>
              <a:t> and falls within a single category of “Restriction” “Warning” or “Informational”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2b90393f2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2b90393f2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Lanes can be directly left of or directly right of at most one other lane. These relationships between lanes are inverse of one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lane always touches at most two intersections and at least one intersection (if there are none </a:t>
            </a:r>
            <a:r>
              <a:rPr lang="en"/>
              <a:t>visible</a:t>
            </a:r>
            <a:r>
              <a:rPr lang="en"/>
              <a:t> in the scenario, there is still the imaginary intersection behind the camera)</a:t>
            </a:r>
            <a:endParaRPr/>
          </a:p>
          <a:p>
            <a:pPr indent="0" lvl="0" marL="0" rtl="0" algn="l">
              <a:spcBef>
                <a:spcPts val="0"/>
              </a:spcBef>
              <a:spcAft>
                <a:spcPts val="0"/>
              </a:spcAft>
              <a:buNone/>
            </a:pPr>
            <a:r>
              <a:rPr lang="en"/>
              <a:t>A lane always has a non-negative amount of traffic instruction indicators on it.</a:t>
            </a:r>
            <a:endParaRPr/>
          </a:p>
          <a:p>
            <a:pPr indent="0" lvl="0" marL="0" rtl="0" algn="l">
              <a:spcBef>
                <a:spcPts val="0"/>
              </a:spcBef>
              <a:spcAft>
                <a:spcPts val="0"/>
              </a:spcAft>
              <a:buNone/>
            </a:pPr>
            <a:r>
              <a:rPr lang="en"/>
              <a:t>A lane can have, at most, one distance at which it </a:t>
            </a:r>
            <a:r>
              <a:rPr lang="en"/>
              <a:t>visibly</a:t>
            </a:r>
            <a:r>
              <a:rPr lang="en"/>
              <a:t> 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lane is in exactly one road, and each road must contain at least one lane.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ts val="990"/>
              <a:buFont typeface="Arial"/>
              <a:buNone/>
            </a:pPr>
            <a:r>
              <a:rPr lang="en" sz="6000"/>
              <a:t>The</a:t>
            </a:r>
            <a:endParaRPr sz="6000"/>
          </a:p>
          <a:p>
            <a:pPr indent="0" lvl="0" marL="0" rtl="0" algn="l">
              <a:spcBef>
                <a:spcPts val="0"/>
              </a:spcBef>
              <a:spcAft>
                <a:spcPts val="0"/>
              </a:spcAft>
              <a:buNone/>
            </a:pPr>
            <a:r>
              <a:rPr lang="en" sz="6000"/>
              <a:t>Driving Project Ontology</a:t>
            </a:r>
            <a:endParaRPr/>
          </a:p>
        </p:txBody>
      </p:sp>
      <p:sp>
        <p:nvSpPr>
          <p:cNvPr id="60" name="Google Shape;60;p13"/>
          <p:cNvSpPr txBox="1"/>
          <p:nvPr>
            <p:ph idx="1" type="subTitle"/>
          </p:nvPr>
        </p:nvSpPr>
        <p:spPr>
          <a:xfrm>
            <a:off x="311700" y="3061175"/>
            <a:ext cx="8520600" cy="1815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CS 7810 </a:t>
            </a:r>
            <a:endParaRPr/>
          </a:p>
          <a:p>
            <a:pPr indent="0" lvl="0" marL="0" rtl="0" algn="l">
              <a:spcBef>
                <a:spcPts val="0"/>
              </a:spcBef>
              <a:spcAft>
                <a:spcPts val="0"/>
              </a:spcAft>
              <a:buNone/>
            </a:pPr>
            <a:r>
              <a:rPr lang="en"/>
              <a:t>Final Project Presentation</a:t>
            </a:r>
            <a:endParaRPr/>
          </a:p>
          <a:p>
            <a:pPr indent="0" lvl="0" marL="0" rtl="0" algn="l">
              <a:spcBef>
                <a:spcPts val="0"/>
              </a:spcBef>
              <a:spcAft>
                <a:spcPts val="0"/>
              </a:spcAft>
              <a:buNone/>
            </a:pPr>
            <a:r>
              <a:t/>
            </a:r>
            <a:endParaRPr/>
          </a:p>
          <a:p>
            <a:pPr indent="0" lvl="0" marL="0" marR="0" rtl="0" algn="ctr">
              <a:lnSpc>
                <a:spcPct val="100000"/>
              </a:lnSpc>
              <a:spcBef>
                <a:spcPts val="0"/>
              </a:spcBef>
              <a:spcAft>
                <a:spcPts val="0"/>
              </a:spcAft>
              <a:buNone/>
            </a:pPr>
            <a:r>
              <a:rPr lang="en"/>
              <a:t>Jeha</a:t>
            </a:r>
            <a:r>
              <a:rPr lang="en"/>
              <a:t>n </a:t>
            </a:r>
            <a:r>
              <a:rPr lang="en"/>
              <a:t>Fernando</a:t>
            </a:r>
            <a:endParaRPr/>
          </a:p>
          <a:p>
            <a:pPr indent="0" lvl="0" marL="0" marR="0" rtl="0" algn="ctr">
              <a:lnSpc>
                <a:spcPct val="100000"/>
              </a:lnSpc>
              <a:spcBef>
                <a:spcPts val="0"/>
              </a:spcBef>
              <a:spcAft>
                <a:spcPts val="0"/>
              </a:spcAft>
              <a:buNone/>
            </a:pPr>
            <a:r>
              <a:rPr lang="en"/>
              <a:t>Christopher Menart</a:t>
            </a:r>
            <a:endParaRPr/>
          </a:p>
          <a:p>
            <a:pPr indent="0" lvl="0" marL="0" marR="0" rtl="0" algn="ctr">
              <a:lnSpc>
                <a:spcPct val="100000"/>
              </a:lnSpc>
              <a:spcBef>
                <a:spcPts val="0"/>
              </a:spcBef>
              <a:spcAft>
                <a:spcPts val="0"/>
              </a:spcAft>
              <a:buNone/>
            </a:pPr>
            <a:r>
              <a:rPr lang="en"/>
              <a:t>Alex Moore</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1549150" y="260138"/>
            <a:ext cx="7372350" cy="3209925"/>
          </a:xfrm>
          <a:prstGeom prst="rect">
            <a:avLst/>
          </a:prstGeom>
          <a:noFill/>
          <a:ln>
            <a:noFill/>
          </a:ln>
        </p:spPr>
      </p:pic>
      <p:sp>
        <p:nvSpPr>
          <p:cNvPr id="127" name="Google Shape;127;p22"/>
          <p:cNvSpPr txBox="1"/>
          <p:nvPr>
            <p:ph type="title"/>
          </p:nvPr>
        </p:nvSpPr>
        <p:spPr>
          <a:xfrm>
            <a:off x="311700" y="445025"/>
            <a:ext cx="208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Intersection Schema</a:t>
            </a:r>
            <a:endParaRPr/>
          </a:p>
        </p:txBody>
      </p:sp>
      <p:sp>
        <p:nvSpPr>
          <p:cNvPr id="128" name="Google Shape;128;p22"/>
          <p:cNvSpPr txBox="1"/>
          <p:nvPr>
            <p:ph idx="1" type="body"/>
          </p:nvPr>
        </p:nvSpPr>
        <p:spPr>
          <a:xfrm>
            <a:off x="241425" y="3470075"/>
            <a:ext cx="8112300" cy="2648700"/>
          </a:xfrm>
          <a:prstGeom prst="rect">
            <a:avLst/>
          </a:prstGeom>
        </p:spPr>
        <p:txBody>
          <a:bodyPr anchorCtr="0" anchor="t" bIns="91425" lIns="91425" spcFirstLastPara="1" rIns="91425" wrap="square" tIns="91425">
            <a:normAutofit/>
          </a:bodyPr>
          <a:lstStyle/>
          <a:p>
            <a:pPr indent="-330200" lvl="0" marL="457200" rtl="0" algn="l">
              <a:lnSpc>
                <a:spcPct val="95000"/>
              </a:lnSpc>
              <a:spcBef>
                <a:spcPts val="0"/>
              </a:spcBef>
              <a:spcAft>
                <a:spcPts val="0"/>
              </a:spcAft>
              <a:buSzPts val="1600"/>
              <a:buChar char="❖"/>
            </a:pPr>
            <a:r>
              <a:rPr lang="en" sz="1600"/>
              <a:t>A TouchingIntersection has exactly one Direction</a:t>
            </a:r>
            <a:endParaRPr sz="1600"/>
          </a:p>
          <a:p>
            <a:pPr indent="-330200" lvl="0" marL="457200" rtl="0" algn="l">
              <a:lnSpc>
                <a:spcPct val="95000"/>
              </a:lnSpc>
              <a:spcBef>
                <a:spcPts val="0"/>
              </a:spcBef>
              <a:spcAft>
                <a:spcPts val="0"/>
              </a:spcAft>
              <a:buSzPts val="1600"/>
              <a:buChar char="❖"/>
            </a:pPr>
            <a:r>
              <a:rPr lang="en" sz="1600"/>
              <a:t>A TouchingIntersection has exactly one Lane</a:t>
            </a:r>
            <a:endParaRPr sz="1600"/>
          </a:p>
          <a:p>
            <a:pPr indent="-330200" lvl="0" marL="457200" rtl="0" algn="l">
              <a:lnSpc>
                <a:spcPct val="95000"/>
              </a:lnSpc>
              <a:spcBef>
                <a:spcPts val="0"/>
              </a:spcBef>
              <a:spcAft>
                <a:spcPts val="0"/>
              </a:spcAft>
              <a:buSzPts val="1600"/>
              <a:buChar char="❖"/>
            </a:pPr>
            <a:r>
              <a:rPr lang="en" sz="1600"/>
              <a:t>A TouchingIntersection has exactly one Cardinality</a:t>
            </a:r>
            <a:endParaRPr sz="1600"/>
          </a:p>
          <a:p>
            <a:pPr indent="-330200" lvl="0" marL="457200" rtl="0" algn="l">
              <a:lnSpc>
                <a:spcPct val="95000"/>
              </a:lnSpc>
              <a:spcBef>
                <a:spcPts val="0"/>
              </a:spcBef>
              <a:spcAft>
                <a:spcPts val="0"/>
              </a:spcAft>
              <a:buSzPts val="1600"/>
              <a:buChar char="❖"/>
            </a:pPr>
            <a:r>
              <a:rPr lang="en" sz="1600"/>
              <a:t>A TouchingIntersection has exactly one Intersection</a:t>
            </a:r>
            <a:endParaRPr sz="1600"/>
          </a:p>
          <a:p>
            <a:pPr indent="-330200" lvl="0" marL="457200" rtl="0" algn="l">
              <a:spcBef>
                <a:spcPts val="0"/>
              </a:spcBef>
              <a:spcAft>
                <a:spcPts val="0"/>
              </a:spcAft>
              <a:buSzPts val="1600"/>
              <a:buChar char="❖"/>
            </a:pPr>
            <a:r>
              <a:rPr lang="en" sz="1600"/>
              <a:t>A Scenario has exactly one Intersection which is an Imaginary Intersection.</a:t>
            </a:r>
            <a:endParaRPr sz="1600">
              <a:solidFill>
                <a:schemeClr val="dk1"/>
              </a:solidFill>
            </a:endParaRPr>
          </a:p>
          <a:p>
            <a:pPr indent="0" lvl="0" marL="0" rtl="0" algn="l">
              <a:lnSpc>
                <a:spcPct val="95000"/>
              </a:lnSpc>
              <a:spcBef>
                <a:spcPts val="1200"/>
              </a:spcBef>
              <a:spcAft>
                <a:spcPts val="0"/>
              </a:spcAft>
              <a:buClr>
                <a:schemeClr val="dk1"/>
              </a:buClr>
              <a:buSzPts val="1100"/>
              <a:buFont typeface="Arial"/>
              <a:buNone/>
            </a:pPr>
            <a:r>
              <a:t/>
            </a:r>
            <a:endParaRPr sz="1600"/>
          </a:p>
          <a:p>
            <a:pPr indent="0" lvl="0" marL="0" rtl="0" algn="l">
              <a:lnSpc>
                <a:spcPct val="95000"/>
              </a:lnSpc>
              <a:spcBef>
                <a:spcPts val="0"/>
              </a:spcBef>
              <a:spcAft>
                <a:spcPts val="0"/>
              </a:spcAft>
              <a:buClr>
                <a:schemeClr val="dk1"/>
              </a:buClr>
              <a:buSzPts val="1100"/>
              <a:buFont typeface="Arial"/>
              <a:buNone/>
            </a:pPr>
            <a:r>
              <a:t/>
            </a:r>
            <a:endParaRPr sz="1600"/>
          </a:p>
          <a:p>
            <a:pPr indent="0" lvl="0" marL="0" rtl="0" algn="l">
              <a:lnSpc>
                <a:spcPct val="95000"/>
              </a:lnSpc>
              <a:spcBef>
                <a:spcPts val="0"/>
              </a:spcBef>
              <a:spcAft>
                <a:spcPts val="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3"/>
          <p:cNvPicPr preferRelativeResize="0"/>
          <p:nvPr/>
        </p:nvPicPr>
        <p:blipFill>
          <a:blip r:embed="rId3">
            <a:alphaModFix/>
          </a:blip>
          <a:stretch>
            <a:fillRect/>
          </a:stretch>
        </p:blipFill>
        <p:spPr>
          <a:xfrm>
            <a:off x="2065502" y="180475"/>
            <a:ext cx="6852651" cy="3107900"/>
          </a:xfrm>
          <a:prstGeom prst="rect">
            <a:avLst/>
          </a:prstGeom>
          <a:noFill/>
          <a:ln>
            <a:noFill/>
          </a:ln>
        </p:spPr>
      </p:pic>
      <p:sp>
        <p:nvSpPr>
          <p:cNvPr id="134" name="Google Shape;134;p23"/>
          <p:cNvSpPr txBox="1"/>
          <p:nvPr>
            <p:ph idx="1" type="body"/>
          </p:nvPr>
        </p:nvSpPr>
        <p:spPr>
          <a:xfrm>
            <a:off x="0" y="3118850"/>
            <a:ext cx="9144000" cy="170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Position is always in at most 2 Lanes.</a:t>
            </a:r>
            <a:endParaRPr sz="1600"/>
          </a:p>
          <a:p>
            <a:pPr indent="-330200" lvl="0" marL="457200" rtl="0" algn="l">
              <a:spcBef>
                <a:spcPts val="0"/>
              </a:spcBef>
              <a:spcAft>
                <a:spcPts val="0"/>
              </a:spcAft>
              <a:buSzPts val="1600"/>
              <a:buChar char="❖"/>
            </a:pPr>
            <a:r>
              <a:rPr lang="en" sz="1600"/>
              <a:t>The Position of a Potential Obstacle is either on a Lane, or to the right or left of a Lane.</a:t>
            </a:r>
            <a:endParaRPr sz="1600"/>
          </a:p>
          <a:p>
            <a:pPr indent="-330200" lvl="0" marL="457200" rtl="0" algn="l">
              <a:spcBef>
                <a:spcPts val="0"/>
              </a:spcBef>
              <a:spcAft>
                <a:spcPts val="0"/>
              </a:spcAft>
              <a:buSzPts val="1600"/>
              <a:buChar char="❖"/>
            </a:pPr>
            <a:r>
              <a:rPr lang="en" sz="1600"/>
              <a:t>A Position is always given relative to a single Lane.</a:t>
            </a:r>
            <a:endParaRPr sz="1600"/>
          </a:p>
          <a:p>
            <a:pPr indent="-330200" lvl="0" marL="457200" rtl="0" algn="l">
              <a:spcBef>
                <a:spcPts val="0"/>
              </a:spcBef>
              <a:spcAft>
                <a:spcPts val="0"/>
              </a:spcAft>
              <a:buSzPts val="1600"/>
              <a:buChar char="❖"/>
            </a:pPr>
            <a:r>
              <a:rPr lang="en" sz="1600"/>
              <a:t>A Motion is either to the left or right (implicitly relative to the current Road.)</a:t>
            </a:r>
            <a:endParaRPr sz="1600"/>
          </a:p>
          <a:p>
            <a:pPr indent="-330200" lvl="0" marL="457200" rtl="0" algn="l">
              <a:spcBef>
                <a:spcPts val="0"/>
              </a:spcBef>
              <a:spcAft>
                <a:spcPts val="0"/>
              </a:spcAft>
              <a:buSzPts val="1600"/>
              <a:buChar char="❖"/>
            </a:pPr>
            <a:r>
              <a:rPr lang="en" sz="1600"/>
              <a:t>A Motion is always towards at least one Lane.</a:t>
            </a:r>
            <a:endParaRPr sz="1600"/>
          </a:p>
          <a:p>
            <a:pPr indent="-330200" lvl="0" marL="457200" rtl="0" algn="l">
              <a:spcBef>
                <a:spcPts val="0"/>
              </a:spcBef>
              <a:spcAft>
                <a:spcPts val="0"/>
              </a:spcAft>
              <a:buSzPts val="1600"/>
              <a:buChar char="❖"/>
            </a:pPr>
            <a:r>
              <a:rPr lang="en" sz="1600"/>
              <a:t>If the Position of a Potential Obstacle is on no Lanes, that P.O. isn’t an Obstacle. Otherwise, it is.</a:t>
            </a:r>
            <a:endParaRPr sz="1600"/>
          </a:p>
        </p:txBody>
      </p:sp>
      <p:sp>
        <p:nvSpPr>
          <p:cNvPr id="135" name="Google Shape;135;p23"/>
          <p:cNvSpPr txBox="1"/>
          <p:nvPr>
            <p:ph type="title"/>
          </p:nvPr>
        </p:nvSpPr>
        <p:spPr>
          <a:xfrm>
            <a:off x="311700" y="445025"/>
            <a:ext cx="187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Obstacle Schema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 </a:t>
            </a:r>
            <a:r>
              <a:rPr lang="en"/>
              <a:t>Schema</a:t>
            </a:r>
            <a:endParaRPr/>
          </a:p>
        </p:txBody>
      </p:sp>
      <p:sp>
        <p:nvSpPr>
          <p:cNvPr id="141" name="Google Shape;141;p24"/>
          <p:cNvSpPr txBox="1"/>
          <p:nvPr>
            <p:ph idx="1" type="body"/>
          </p:nvPr>
        </p:nvSpPr>
        <p:spPr>
          <a:xfrm>
            <a:off x="105100" y="4038675"/>
            <a:ext cx="8520600" cy="987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 Car is always conducting exactly one Maneuver.</a:t>
            </a:r>
            <a:endParaRPr sz="1600"/>
          </a:p>
        </p:txBody>
      </p:sp>
      <p:pic>
        <p:nvPicPr>
          <p:cNvPr id="142" name="Google Shape;142;p24"/>
          <p:cNvPicPr preferRelativeResize="0"/>
          <p:nvPr/>
        </p:nvPicPr>
        <p:blipFill>
          <a:blip r:embed="rId3">
            <a:alphaModFix/>
          </a:blip>
          <a:stretch>
            <a:fillRect/>
          </a:stretch>
        </p:blipFill>
        <p:spPr>
          <a:xfrm>
            <a:off x="1957388" y="1457325"/>
            <a:ext cx="5229225" cy="2228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1728925" y="332175"/>
            <a:ext cx="7358326" cy="4250401"/>
          </a:xfrm>
          <a:prstGeom prst="rect">
            <a:avLst/>
          </a:prstGeom>
          <a:noFill/>
          <a:ln>
            <a:noFill/>
          </a:ln>
        </p:spPr>
      </p:pic>
      <p:sp>
        <p:nvSpPr>
          <p:cNvPr id="148" name="Google Shape;148;p25"/>
          <p:cNvSpPr txBox="1"/>
          <p:nvPr>
            <p:ph type="title"/>
          </p:nvPr>
        </p:nvSpPr>
        <p:spPr>
          <a:xfrm>
            <a:off x="107975" y="505000"/>
            <a:ext cx="1620900" cy="238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Schema</a:t>
            </a:r>
            <a:endParaRPr/>
          </a:p>
        </p:txBody>
      </p:sp>
      <p:sp>
        <p:nvSpPr>
          <p:cNvPr id="149" name="Google Shape;149;p25"/>
          <p:cNvSpPr txBox="1"/>
          <p:nvPr>
            <p:ph idx="1" type="body"/>
          </p:nvPr>
        </p:nvSpPr>
        <p:spPr>
          <a:xfrm>
            <a:off x="311700" y="4250050"/>
            <a:ext cx="8520600" cy="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Other axioms:</a:t>
            </a:r>
            <a:endParaRPr sz="1600"/>
          </a:p>
          <a:p>
            <a:pPr indent="-330200" lvl="0" marL="457200" rtl="0" algn="l">
              <a:spcBef>
                <a:spcPts val="1200"/>
              </a:spcBef>
              <a:spcAft>
                <a:spcPts val="0"/>
              </a:spcAft>
              <a:buSzPts val="1600"/>
              <a:buChar char="❖"/>
            </a:pPr>
            <a:r>
              <a:rPr lang="en" sz="1600"/>
              <a:t>All stubs (using the hasValue relationship) point to an xsd primitive.</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idx="1" type="body"/>
          </p:nvPr>
        </p:nvSpPr>
        <p:spPr>
          <a:xfrm>
            <a:off x="311700" y="1152475"/>
            <a:ext cx="8520600" cy="37704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Clr>
                <a:schemeClr val="dk1"/>
              </a:buClr>
              <a:buSzPct val="61111"/>
              <a:buFont typeface="Arial"/>
              <a:buNone/>
            </a:pPr>
            <a:r>
              <a:rPr lang="en"/>
              <a:t>Competency Question: "Which scenarios contain more than 4 Cars?"</a:t>
            </a:r>
            <a:endParaRPr/>
          </a:p>
          <a:p>
            <a:pPr indent="0" lvl="0" marL="0" rtl="0" algn="l">
              <a:lnSpc>
                <a:spcPct val="100000"/>
              </a:lnSpc>
              <a:spcBef>
                <a:spcPts val="0"/>
              </a:spcBef>
              <a:spcAft>
                <a:spcPts val="0"/>
              </a:spcAft>
              <a:buClr>
                <a:schemeClr val="dk1"/>
              </a:buClr>
              <a:buSzPct val="61111"/>
              <a:buFont typeface="Arial"/>
              <a:buNone/>
            </a:pPr>
            <a:r>
              <a:t/>
            </a:r>
            <a:endParaRPr/>
          </a:p>
          <a:p>
            <a:pPr indent="-325755" lvl="0" marL="457200" rtl="0" algn="l">
              <a:lnSpc>
                <a:spcPct val="100000"/>
              </a:lnSpc>
              <a:spcBef>
                <a:spcPts val="0"/>
              </a:spcBef>
              <a:spcAft>
                <a:spcPts val="0"/>
              </a:spcAft>
              <a:buSzPct val="100000"/>
              <a:buChar char="●"/>
            </a:pPr>
            <a:r>
              <a:rPr lang="en"/>
              <a:t>Uses knowledge graph elements &amp; rules to provide statistical information.</a:t>
            </a:r>
            <a:endParaRPr/>
          </a:p>
          <a:p>
            <a:pPr indent="-325755" lvl="0" marL="457200" rtl="0" algn="l">
              <a:lnSpc>
                <a:spcPct val="100000"/>
              </a:lnSpc>
              <a:spcBef>
                <a:spcPts val="0"/>
              </a:spcBef>
              <a:spcAft>
                <a:spcPts val="0"/>
              </a:spcAft>
              <a:buSzPct val="100000"/>
              <a:buChar char="●"/>
            </a:pPr>
            <a:r>
              <a:rPr lang="en"/>
              <a:t>Simplest SPARQL query</a:t>
            </a:r>
            <a:endParaRPr/>
          </a:p>
          <a:p>
            <a:pPr indent="-304165" lvl="1" marL="914400" rtl="0" algn="l">
              <a:lnSpc>
                <a:spcPct val="100000"/>
              </a:lnSpc>
              <a:spcBef>
                <a:spcPts val="0"/>
              </a:spcBef>
              <a:spcAft>
                <a:spcPts val="0"/>
              </a:spcAft>
              <a:buSzPct val="100000"/>
              <a:buChar char="○"/>
            </a:pPr>
            <a:r>
              <a:rPr lang="en"/>
              <a:t>Query shows relationship between scenarios and all physical things.</a:t>
            </a:r>
            <a:endParaRPr/>
          </a:p>
          <a:p>
            <a:pPr indent="-304165" lvl="1" marL="914400" rtl="0" algn="l">
              <a:lnSpc>
                <a:spcPct val="100000"/>
              </a:lnSpc>
              <a:spcBef>
                <a:spcPts val="0"/>
              </a:spcBef>
              <a:spcAft>
                <a:spcPts val="0"/>
              </a:spcAft>
              <a:buSzPct val="100000"/>
              <a:buChar char="○"/>
            </a:pPr>
            <a:r>
              <a:rPr lang="en"/>
              <a:t>Uses aggregates of SPARQL to conduct specific operations within the query.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Competency Question: "In which scenarios can the car merge to the right and/or left?"</a:t>
            </a:r>
            <a:endParaRPr/>
          </a:p>
          <a:p>
            <a:pPr indent="0" lvl="0" marL="0" rtl="0" algn="l">
              <a:lnSpc>
                <a:spcPct val="100000"/>
              </a:lnSpc>
              <a:spcBef>
                <a:spcPts val="0"/>
              </a:spcBef>
              <a:spcAft>
                <a:spcPts val="0"/>
              </a:spcAft>
              <a:buNone/>
            </a:pPr>
            <a:r>
              <a:t/>
            </a:r>
            <a:endParaRPr/>
          </a:p>
          <a:p>
            <a:pPr indent="-325755" lvl="0" marL="457200" rtl="0" algn="l">
              <a:lnSpc>
                <a:spcPct val="100000"/>
              </a:lnSpc>
              <a:spcBef>
                <a:spcPts val="0"/>
              </a:spcBef>
              <a:spcAft>
                <a:spcPts val="0"/>
              </a:spcAft>
              <a:buSzPct val="100000"/>
              <a:buChar char="●"/>
            </a:pPr>
            <a:r>
              <a:rPr lang="en"/>
              <a:t>Uses knowledge graph elements &amp; rules to turn situational awareness into actionable driving knowledge</a:t>
            </a:r>
            <a:endParaRPr/>
          </a:p>
          <a:p>
            <a:pPr indent="-325755" lvl="0" marL="457200" rtl="0" algn="l">
              <a:lnSpc>
                <a:spcPct val="100000"/>
              </a:lnSpc>
              <a:spcBef>
                <a:spcPts val="0"/>
              </a:spcBef>
              <a:spcAft>
                <a:spcPts val="0"/>
              </a:spcAft>
              <a:buSzPct val="100000"/>
              <a:buChar char="●"/>
            </a:pPr>
            <a:r>
              <a:rPr lang="en"/>
              <a:t>Longest SPARQL query</a:t>
            </a:r>
            <a:endParaRPr/>
          </a:p>
          <a:p>
            <a:pPr indent="-304165" lvl="1" marL="914400" rtl="0" algn="l">
              <a:lnSpc>
                <a:spcPct val="100000"/>
              </a:lnSpc>
              <a:spcBef>
                <a:spcPts val="0"/>
              </a:spcBef>
              <a:spcAft>
                <a:spcPts val="0"/>
              </a:spcAft>
              <a:buSzPct val="100000"/>
              <a:buChar char="○"/>
            </a:pPr>
            <a:r>
              <a:rPr lang="en"/>
              <a:t>Queries, rather than axioms, embody significant chunks of “the rules of the road”</a:t>
            </a:r>
            <a:endParaRPr/>
          </a:p>
          <a:p>
            <a:pPr indent="-304165" lvl="1" marL="914400" rtl="0" algn="l">
              <a:lnSpc>
                <a:spcPct val="100000"/>
              </a:lnSpc>
              <a:spcBef>
                <a:spcPts val="0"/>
              </a:spcBef>
              <a:spcAft>
                <a:spcPts val="0"/>
              </a:spcAft>
              <a:buSzPct val="100000"/>
              <a:buChar char="○"/>
            </a:pPr>
            <a:r>
              <a:rPr lang="en"/>
              <a:t>Multiple checks required: Merging Right vs. Left, </a:t>
            </a:r>
            <a:r>
              <a:rPr lang="en"/>
              <a:t>different</a:t>
            </a:r>
            <a:r>
              <a:rPr lang="en"/>
              <a:t> reasons merging could be disallowed, etc.</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1200"/>
              </a:spcAft>
              <a:buNone/>
            </a:pPr>
            <a:r>
              <a:t/>
            </a:r>
            <a:endParaRPr/>
          </a:p>
        </p:txBody>
      </p:sp>
      <p:sp>
        <p:nvSpPr>
          <p:cNvPr id="155" name="Google Shape;155;p26"/>
          <p:cNvSpPr txBox="1"/>
          <p:nvPr>
            <p:ph type="title"/>
          </p:nvPr>
        </p:nvSpPr>
        <p:spPr>
          <a:xfrm>
            <a:off x="311700" y="32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Usage (Queries + Results)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idx="1" type="body"/>
          </p:nvPr>
        </p:nvSpPr>
        <p:spPr>
          <a:xfrm>
            <a:off x="614250" y="365825"/>
            <a:ext cx="4612500" cy="2259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900">
                <a:solidFill>
                  <a:srgbClr val="1F2328"/>
                </a:solidFill>
                <a:latin typeface="Consolas"/>
                <a:ea typeface="Consolas"/>
                <a:cs typeface="Consolas"/>
                <a:sym typeface="Consolas"/>
              </a:rPr>
              <a:t>SELECT DISTINCT ?scenario (COUNT(?car) as ?scount) where { </a:t>
            </a:r>
            <a:endParaRPr b="1" sz="4900">
              <a:solidFill>
                <a:srgbClr val="1F2328"/>
              </a:solidFill>
              <a:latin typeface="Consolas"/>
              <a:ea typeface="Consolas"/>
              <a:cs typeface="Consolas"/>
              <a:sym typeface="Consolas"/>
            </a:endParaRPr>
          </a:p>
          <a:p>
            <a:pPr indent="0" lvl="0" marL="0" rtl="0" algn="l">
              <a:spcBef>
                <a:spcPts val="1200"/>
              </a:spcBef>
              <a:spcAft>
                <a:spcPts val="0"/>
              </a:spcAft>
              <a:buNone/>
            </a:pPr>
            <a:r>
              <a:rPr b="1" lang="en" sz="4900">
                <a:solidFill>
                  <a:srgbClr val="1F2328"/>
                </a:solidFill>
                <a:latin typeface="Consolas"/>
                <a:ea typeface="Consolas"/>
                <a:cs typeface="Consolas"/>
                <a:sym typeface="Consolas"/>
              </a:rPr>
              <a:t>  ?scenario a :Scenario .</a:t>
            </a:r>
            <a:endParaRPr b="1" sz="4900">
              <a:solidFill>
                <a:srgbClr val="1F2328"/>
              </a:solidFill>
              <a:latin typeface="Consolas"/>
              <a:ea typeface="Consolas"/>
              <a:cs typeface="Consolas"/>
              <a:sym typeface="Consolas"/>
            </a:endParaRPr>
          </a:p>
          <a:p>
            <a:pPr indent="0" lvl="0" marL="0" rtl="0" algn="l">
              <a:spcBef>
                <a:spcPts val="1200"/>
              </a:spcBef>
              <a:spcAft>
                <a:spcPts val="0"/>
              </a:spcAft>
              <a:buNone/>
            </a:pPr>
            <a:r>
              <a:rPr b="1" lang="en" sz="4900">
                <a:solidFill>
                  <a:srgbClr val="1F2328"/>
                </a:solidFill>
                <a:latin typeface="Consolas"/>
                <a:ea typeface="Consolas"/>
                <a:cs typeface="Consolas"/>
                <a:sym typeface="Consolas"/>
              </a:rPr>
              <a:t>  ?scenario :hasThing ?car.</a:t>
            </a:r>
            <a:endParaRPr b="1" sz="4900">
              <a:solidFill>
                <a:srgbClr val="1F2328"/>
              </a:solidFill>
              <a:latin typeface="Consolas"/>
              <a:ea typeface="Consolas"/>
              <a:cs typeface="Consolas"/>
              <a:sym typeface="Consolas"/>
            </a:endParaRPr>
          </a:p>
          <a:p>
            <a:pPr indent="0" lvl="0" marL="0" rtl="0" algn="l">
              <a:spcBef>
                <a:spcPts val="1200"/>
              </a:spcBef>
              <a:spcAft>
                <a:spcPts val="0"/>
              </a:spcAft>
              <a:buNone/>
            </a:pPr>
            <a:r>
              <a:rPr b="1" lang="en" sz="4900">
                <a:solidFill>
                  <a:srgbClr val="1F2328"/>
                </a:solidFill>
                <a:latin typeface="Consolas"/>
                <a:ea typeface="Consolas"/>
                <a:cs typeface="Consolas"/>
                <a:sym typeface="Consolas"/>
              </a:rPr>
              <a:t>  ?car a :Car .</a:t>
            </a:r>
            <a:endParaRPr b="1" sz="4900">
              <a:solidFill>
                <a:srgbClr val="1F2328"/>
              </a:solidFill>
              <a:latin typeface="Consolas"/>
              <a:ea typeface="Consolas"/>
              <a:cs typeface="Consolas"/>
              <a:sym typeface="Consolas"/>
            </a:endParaRPr>
          </a:p>
          <a:p>
            <a:pPr indent="0" lvl="0" marL="0" rtl="0" algn="l">
              <a:spcBef>
                <a:spcPts val="1200"/>
              </a:spcBef>
              <a:spcAft>
                <a:spcPts val="0"/>
              </a:spcAft>
              <a:buNone/>
            </a:pPr>
            <a:r>
              <a:rPr b="1" lang="en" sz="4900">
                <a:solidFill>
                  <a:srgbClr val="1F2328"/>
                </a:solidFill>
                <a:latin typeface="Consolas"/>
                <a:ea typeface="Consolas"/>
                <a:cs typeface="Consolas"/>
                <a:sym typeface="Consolas"/>
              </a:rPr>
              <a:t>} GROUP BY ?scenario</a:t>
            </a:r>
            <a:endParaRPr b="1" sz="4900">
              <a:solidFill>
                <a:srgbClr val="1F2328"/>
              </a:solidFill>
              <a:latin typeface="Consolas"/>
              <a:ea typeface="Consolas"/>
              <a:cs typeface="Consolas"/>
              <a:sym typeface="Consolas"/>
            </a:endParaRPr>
          </a:p>
          <a:p>
            <a:pPr indent="0" lvl="0" marL="152400" marR="152400" rtl="0" algn="l">
              <a:lnSpc>
                <a:spcPct val="145000"/>
              </a:lnSpc>
              <a:spcBef>
                <a:spcPts val="1200"/>
              </a:spcBef>
              <a:spcAft>
                <a:spcPts val="0"/>
              </a:spcAft>
              <a:buClr>
                <a:schemeClr val="dk1"/>
              </a:buClr>
              <a:buSzPts val="275"/>
              <a:buFont typeface="Arial"/>
              <a:buNone/>
            </a:pPr>
            <a:r>
              <a:rPr b="1" lang="en" sz="4900">
                <a:solidFill>
                  <a:srgbClr val="1F2328"/>
                </a:solidFill>
                <a:latin typeface="Consolas"/>
                <a:ea typeface="Consolas"/>
                <a:cs typeface="Consolas"/>
                <a:sym typeface="Consolas"/>
              </a:rPr>
              <a:t>HAVING (?scount&gt;4)</a:t>
            </a:r>
            <a:endParaRPr b="1" sz="4900">
              <a:solidFill>
                <a:srgbClr val="1F2328"/>
              </a:solidFill>
              <a:latin typeface="Consolas"/>
              <a:ea typeface="Consolas"/>
              <a:cs typeface="Consolas"/>
              <a:sym typeface="Consolas"/>
            </a:endParaRPr>
          </a:p>
          <a:p>
            <a:pPr indent="0" lvl="0" marL="0" rtl="0" algn="l">
              <a:spcBef>
                <a:spcPts val="1200"/>
              </a:spcBef>
              <a:spcAft>
                <a:spcPts val="1200"/>
              </a:spcAft>
              <a:buNone/>
            </a:pPr>
            <a:r>
              <a:t/>
            </a:r>
            <a:endParaRPr/>
          </a:p>
        </p:txBody>
      </p:sp>
      <p:pic>
        <p:nvPicPr>
          <p:cNvPr id="161" name="Google Shape;161;p27"/>
          <p:cNvPicPr preferRelativeResize="0"/>
          <p:nvPr/>
        </p:nvPicPr>
        <p:blipFill>
          <a:blip r:embed="rId3">
            <a:alphaModFix/>
          </a:blip>
          <a:stretch>
            <a:fillRect/>
          </a:stretch>
        </p:blipFill>
        <p:spPr>
          <a:xfrm>
            <a:off x="152400" y="2777225"/>
            <a:ext cx="8839200" cy="20104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nvSpPr>
        <p:spPr>
          <a:xfrm>
            <a:off x="462050" y="79500"/>
            <a:ext cx="4518600" cy="529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SELECT DISTINCT ?scenario ?lane ?lane1</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WHERE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?scenario a :Scenario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?scenario :aboutCar ?self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?scenario :containsLane ?lane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?self a :Self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?self :hasPosition ?position .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?position :hasRelativity ?rel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?rel :relToLane ?lane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?lane a :Lane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?lane :directlyLeftOf ?lane1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?lane :touchesIntersection ?touchInter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?lane1 :touchesIntersection ?touchInter1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?intersection a :Intersection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?intersection :touchesLane ?touchInter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?intersection :touchesLane ?touchInter1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?touchInter :hasDirection ?dir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?touchInter1 :hasDirection ?dir1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FILTER(?dir = ?dir1)</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FILTER NOT EXISTS{</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?scenario :hasThing ?thing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?thing :hasPosition ?position1 .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?position1 :hasRelativity ?rel1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?rel1 :relToLane ?lane1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?rel1 :relativity :On-Left-Right.On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a:t>
            </a:r>
            <a:endParaRPr b="1"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167" name="Google Shape;167;p28"/>
          <p:cNvSpPr txBox="1"/>
          <p:nvPr/>
        </p:nvSpPr>
        <p:spPr>
          <a:xfrm>
            <a:off x="5009325" y="79500"/>
            <a:ext cx="3478800" cy="511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UNION</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?scenario a :Scenario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?scenario :aboutCar ?self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?scenario :containsLane ?lane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?self a :Self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?self :hasPosition ?position .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?position :hasRelativity ?rel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?rel :relToLane ?lane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?lane a :Lane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?lane :directlyRightOf ?lane1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?lane :touchesIntersection ?touchInter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?lane1 :touchesIntersection ?touchInter1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?intersection a :Intersection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?intersection :touchesLane ?touchInter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?intersection :touchesLane ?touchInter1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?touchInter :hasDirection ?dir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?touchInter1 :hasDirection ?dir1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FILTER(?dir = ?dir1)</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FILTER NOT EXISTS{</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?scenario :hasThing ?thing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?thing :hasPosition ?position1 .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?position1 :hasRelativity ?rel1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?rel1 :relToLane ?lane1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?rel1 :relativity :On-Left-Right.On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a:t>
            </a:r>
            <a:endParaRPr b="1" sz="1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Here</a:t>
            </a:r>
            <a:endParaRPr/>
          </a:p>
        </p:txBody>
      </p:sp>
      <p:sp>
        <p:nvSpPr>
          <p:cNvPr id="173" name="Google Shape;17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Scenarios Found</a:t>
            </a:r>
            <a:endParaRPr/>
          </a:p>
        </p:txBody>
      </p:sp>
      <p:sp>
        <p:nvSpPr>
          <p:cNvPr id="179" name="Google Shape;17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30"/>
          <p:cNvPicPr preferRelativeResize="0"/>
          <p:nvPr/>
        </p:nvPicPr>
        <p:blipFill>
          <a:blip r:embed="rId3">
            <a:alphaModFix/>
          </a:blip>
          <a:stretch>
            <a:fillRect/>
          </a:stretch>
        </p:blipFill>
        <p:spPr>
          <a:xfrm>
            <a:off x="311700" y="1152475"/>
            <a:ext cx="3937551" cy="1968776"/>
          </a:xfrm>
          <a:prstGeom prst="rect">
            <a:avLst/>
          </a:prstGeom>
          <a:noFill/>
          <a:ln>
            <a:noFill/>
          </a:ln>
        </p:spPr>
      </p:pic>
      <p:pic>
        <p:nvPicPr>
          <p:cNvPr id="181" name="Google Shape;181;p30"/>
          <p:cNvPicPr preferRelativeResize="0"/>
          <p:nvPr/>
        </p:nvPicPr>
        <p:blipFill>
          <a:blip r:embed="rId4">
            <a:alphaModFix/>
          </a:blip>
          <a:stretch>
            <a:fillRect/>
          </a:stretch>
        </p:blipFill>
        <p:spPr>
          <a:xfrm>
            <a:off x="4395925" y="2699525"/>
            <a:ext cx="4589624" cy="2294851"/>
          </a:xfrm>
          <a:prstGeom prst="rect">
            <a:avLst/>
          </a:prstGeom>
          <a:noFill/>
          <a:ln>
            <a:noFill/>
          </a:ln>
        </p:spPr>
      </p:pic>
      <p:sp>
        <p:nvSpPr>
          <p:cNvPr id="182" name="Google Shape;182;p30"/>
          <p:cNvSpPr txBox="1"/>
          <p:nvPr/>
        </p:nvSpPr>
        <p:spPr>
          <a:xfrm>
            <a:off x="658125" y="3121250"/>
            <a:ext cx="30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 merge right into an empty lane</a:t>
            </a:r>
            <a:endParaRPr/>
          </a:p>
        </p:txBody>
      </p:sp>
      <p:sp>
        <p:nvSpPr>
          <p:cNvPr id="183" name="Google Shape;183;p30"/>
          <p:cNvSpPr txBox="1"/>
          <p:nvPr/>
        </p:nvSpPr>
        <p:spPr>
          <a:xfrm>
            <a:off x="5378950" y="2299325"/>
            <a:ext cx="29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 merge left into an empty lane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Retrospective</a:t>
            </a:r>
            <a:endParaRPr/>
          </a:p>
        </p:txBody>
      </p:sp>
      <p:sp>
        <p:nvSpPr>
          <p:cNvPr id="189" name="Google Shape;18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Christopher Menart</a:t>
            </a:r>
            <a:endParaRPr/>
          </a:p>
          <a:p>
            <a:pPr indent="-317500" lvl="1" marL="914400" rtl="0" algn="l">
              <a:spcBef>
                <a:spcPts val="0"/>
              </a:spcBef>
              <a:spcAft>
                <a:spcPts val="0"/>
              </a:spcAft>
              <a:buSzPts val="1400"/>
              <a:buChar char="➢"/>
            </a:pPr>
            <a:r>
              <a:rPr lang="en"/>
              <a:t>More Directions for Reading Material</a:t>
            </a:r>
            <a:endParaRPr/>
          </a:p>
          <a:p>
            <a:pPr indent="-317500" lvl="1" marL="914400" rtl="0" algn="l">
              <a:spcBef>
                <a:spcPts val="0"/>
              </a:spcBef>
              <a:spcAft>
                <a:spcPts val="0"/>
              </a:spcAft>
              <a:buSzPts val="1400"/>
              <a:buChar char="➢"/>
            </a:pPr>
            <a:r>
              <a:rPr lang="en"/>
              <a:t>Lectures/Involvement throughout project portion of course</a:t>
            </a:r>
            <a:endParaRPr/>
          </a:p>
          <a:p>
            <a:pPr indent="-317500" lvl="1" marL="914400" rtl="0" algn="l">
              <a:spcBef>
                <a:spcPts val="0"/>
              </a:spcBef>
              <a:spcAft>
                <a:spcPts val="0"/>
              </a:spcAft>
              <a:buSzPts val="1400"/>
              <a:buChar char="➢"/>
            </a:pPr>
            <a:r>
              <a:rPr lang="en"/>
              <a:t>Rating: Fun*, Useful</a:t>
            </a:r>
            <a:endParaRPr/>
          </a:p>
          <a:p>
            <a:pPr indent="-342900" lvl="0" marL="457200" rtl="0" algn="l">
              <a:spcBef>
                <a:spcPts val="0"/>
              </a:spcBef>
              <a:spcAft>
                <a:spcPts val="0"/>
              </a:spcAft>
              <a:buSzPts val="1800"/>
              <a:buChar char="❖"/>
            </a:pPr>
            <a:r>
              <a:rPr lang="en"/>
              <a:t>Jehan Fernando</a:t>
            </a:r>
            <a:endParaRPr/>
          </a:p>
          <a:p>
            <a:pPr indent="-317500" lvl="1" marL="914400" rtl="0" algn="l">
              <a:spcBef>
                <a:spcPts val="0"/>
              </a:spcBef>
              <a:spcAft>
                <a:spcPts val="0"/>
              </a:spcAft>
              <a:buSzPts val="1400"/>
              <a:buChar char="➢"/>
            </a:pPr>
            <a:r>
              <a:rPr lang="en"/>
              <a:t>Better explanation in class description</a:t>
            </a:r>
            <a:endParaRPr/>
          </a:p>
          <a:p>
            <a:pPr indent="-317500" lvl="1" marL="914400" rtl="0" algn="l">
              <a:spcBef>
                <a:spcPts val="0"/>
              </a:spcBef>
              <a:spcAft>
                <a:spcPts val="0"/>
              </a:spcAft>
              <a:buSzPts val="1400"/>
              <a:buChar char="➢"/>
            </a:pPr>
            <a:r>
              <a:rPr lang="en"/>
              <a:t>More Directions for setting up software</a:t>
            </a:r>
            <a:endParaRPr/>
          </a:p>
          <a:p>
            <a:pPr indent="-317500" lvl="1" marL="914400" rtl="0" algn="l">
              <a:spcBef>
                <a:spcPts val="0"/>
              </a:spcBef>
              <a:spcAft>
                <a:spcPts val="0"/>
              </a:spcAft>
              <a:buSzPts val="1400"/>
              <a:buChar char="➢"/>
            </a:pPr>
            <a:r>
              <a:rPr lang="en"/>
              <a:t>Rating: Informative, Team format was enjoyable.</a:t>
            </a:r>
            <a:endParaRPr/>
          </a:p>
          <a:p>
            <a:pPr indent="-342900" lvl="0" marL="457200" rtl="0" algn="l">
              <a:spcBef>
                <a:spcPts val="0"/>
              </a:spcBef>
              <a:spcAft>
                <a:spcPts val="0"/>
              </a:spcAft>
              <a:buSzPts val="1800"/>
              <a:buChar char="❖"/>
            </a:pPr>
            <a:r>
              <a:rPr lang="en"/>
              <a:t>Alex Moore</a:t>
            </a:r>
            <a:endParaRPr/>
          </a:p>
          <a:p>
            <a:pPr indent="-317500" lvl="1" marL="914400" rtl="0" algn="l">
              <a:spcBef>
                <a:spcPts val="0"/>
              </a:spcBef>
              <a:spcAft>
                <a:spcPts val="0"/>
              </a:spcAft>
              <a:buSzPts val="1400"/>
              <a:buChar char="➢"/>
            </a:pPr>
            <a:r>
              <a:rPr lang="en"/>
              <a:t>Split semester between lectures and group work</a:t>
            </a:r>
            <a:endParaRPr/>
          </a:p>
          <a:p>
            <a:pPr indent="-317500" lvl="1" marL="914400" rtl="0" algn="l">
              <a:spcBef>
                <a:spcPts val="0"/>
              </a:spcBef>
              <a:spcAft>
                <a:spcPts val="0"/>
              </a:spcAft>
              <a:buSzPts val="1400"/>
              <a:buChar char="➢"/>
            </a:pPr>
            <a:r>
              <a:rPr lang="en"/>
              <a:t>Record lectures as videos and put them on Pilot for review</a:t>
            </a:r>
            <a:endParaRPr/>
          </a:p>
          <a:p>
            <a:pPr indent="-317500" lvl="1" marL="914400" rtl="0" algn="l">
              <a:spcBef>
                <a:spcPts val="0"/>
              </a:spcBef>
              <a:spcAft>
                <a:spcPts val="0"/>
              </a:spcAft>
              <a:buSzPts val="1400"/>
              <a:buChar char="➢"/>
            </a:pPr>
            <a:r>
              <a:rPr lang="en"/>
              <a:t>Rating: Enjoyed organization; Most enjoyable when queries were returning appropriate results; Overall useful class and group work</a:t>
            </a:r>
            <a:endParaRPr/>
          </a:p>
          <a:p>
            <a:pPr indent="0" lvl="0" marL="91440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Motivation/Scenario</a:t>
            </a:r>
            <a:endParaRPr/>
          </a:p>
        </p:txBody>
      </p:sp>
      <p:sp>
        <p:nvSpPr>
          <p:cNvPr id="66" name="Google Shape;66;p14"/>
          <p:cNvSpPr txBox="1"/>
          <p:nvPr>
            <p:ph idx="1" type="body"/>
          </p:nvPr>
        </p:nvSpPr>
        <p:spPr>
          <a:xfrm>
            <a:off x="311700" y="956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Picture the </a:t>
            </a:r>
            <a:r>
              <a:rPr lang="en"/>
              <a:t>scene: You’re a self-driving car, trundlin’ over the streets of Bochum, Germany, when all of a sudden you ask yourself:</a:t>
            </a:r>
            <a:endParaRPr/>
          </a:p>
        </p:txBody>
      </p:sp>
      <p:pic>
        <p:nvPicPr>
          <p:cNvPr id="67" name="Google Shape;67;p14"/>
          <p:cNvPicPr preferRelativeResize="0"/>
          <p:nvPr/>
        </p:nvPicPr>
        <p:blipFill>
          <a:blip r:embed="rId3">
            <a:alphaModFix/>
          </a:blip>
          <a:stretch>
            <a:fillRect/>
          </a:stretch>
        </p:blipFill>
        <p:spPr>
          <a:xfrm>
            <a:off x="2742950" y="1896450"/>
            <a:ext cx="6248801" cy="3124401"/>
          </a:xfrm>
          <a:prstGeom prst="rect">
            <a:avLst/>
          </a:prstGeom>
          <a:noFill/>
          <a:ln>
            <a:noFill/>
          </a:ln>
          <a:effectLst>
            <a:outerShdw blurRad="57150" rotWithShape="0" algn="bl" dir="5400000" dist="19050">
              <a:srgbClr val="000000">
                <a:alpha val="50000"/>
              </a:srgbClr>
            </a:outerShdw>
          </a:effectLst>
        </p:spPr>
      </p:pic>
      <p:sp>
        <p:nvSpPr>
          <p:cNvPr id="68" name="Google Shape;68;p14"/>
          <p:cNvSpPr txBox="1"/>
          <p:nvPr/>
        </p:nvSpPr>
        <p:spPr>
          <a:xfrm>
            <a:off x="97200" y="1752150"/>
            <a:ext cx="2558400" cy="29385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0"/>
              </a:spcBef>
              <a:spcAft>
                <a:spcPts val="0"/>
              </a:spcAft>
              <a:buClr>
                <a:schemeClr val="dk2"/>
              </a:buClr>
              <a:buSzPts val="1400"/>
              <a:buChar char="○"/>
            </a:pPr>
            <a:r>
              <a:rPr lang="en">
                <a:solidFill>
                  <a:schemeClr val="dk2"/>
                </a:solidFill>
              </a:rPr>
              <a:t>Can I legally switch over to the left lane?</a:t>
            </a:r>
            <a:endParaRPr>
              <a:solidFill>
                <a:schemeClr val="dk2"/>
              </a:solidFill>
            </a:endParaRPr>
          </a:p>
          <a:p>
            <a:pPr indent="0" lvl="0" marL="914400" rtl="0" algn="l">
              <a:lnSpc>
                <a:spcPct val="115000"/>
              </a:lnSpc>
              <a:spcBef>
                <a:spcPts val="1200"/>
              </a:spcBef>
              <a:spcAft>
                <a:spcPts val="0"/>
              </a:spcAft>
              <a:buNone/>
            </a:pPr>
            <a:r>
              <a:t/>
            </a:r>
            <a:endParaRPr>
              <a:solidFill>
                <a:schemeClr val="dk2"/>
              </a:solidFill>
            </a:endParaRPr>
          </a:p>
          <a:p>
            <a:pPr indent="-317500" lvl="1" marL="914400" rtl="0" algn="l">
              <a:lnSpc>
                <a:spcPct val="115000"/>
              </a:lnSpc>
              <a:spcBef>
                <a:spcPts val="1200"/>
              </a:spcBef>
              <a:spcAft>
                <a:spcPts val="0"/>
              </a:spcAft>
              <a:buClr>
                <a:schemeClr val="dk2"/>
              </a:buClr>
              <a:buSzPts val="1400"/>
              <a:buChar char="○"/>
            </a:pPr>
            <a:r>
              <a:rPr lang="en">
                <a:solidFill>
                  <a:schemeClr val="dk2"/>
                </a:solidFill>
              </a:rPr>
              <a:t>What does this depend on?</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a:solidFill>
                  <a:schemeClr val="dk2"/>
                </a:solidFill>
              </a:rPr>
              <a:t>Traffic rules</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a:solidFill>
                  <a:schemeClr val="dk2"/>
                </a:solidFill>
              </a:rPr>
              <a:t>Potential obstacle positions</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Competency Questions</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8455" lvl="0" marL="457200" rtl="0" algn="l">
              <a:lnSpc>
                <a:spcPct val="95000"/>
              </a:lnSpc>
              <a:spcBef>
                <a:spcPts val="0"/>
              </a:spcBef>
              <a:spcAft>
                <a:spcPts val="0"/>
              </a:spcAft>
              <a:buSzPts val="1730"/>
              <a:buChar char="❏"/>
            </a:pPr>
            <a:r>
              <a:rPr lang="en" sz="1729"/>
              <a:t>"Which scenarios include restrictions based on the current temperature?"</a:t>
            </a:r>
            <a:endParaRPr sz="1729"/>
          </a:p>
          <a:p>
            <a:pPr indent="-338455" lvl="0" marL="457200" rtl="0" algn="l">
              <a:lnSpc>
                <a:spcPct val="95000"/>
              </a:lnSpc>
              <a:spcBef>
                <a:spcPts val="0"/>
              </a:spcBef>
              <a:spcAft>
                <a:spcPts val="0"/>
              </a:spcAft>
              <a:buSzPts val="1730"/>
              <a:buChar char="❏"/>
            </a:pPr>
            <a:r>
              <a:rPr lang="en" sz="1729"/>
              <a:t>"What is the current speed of the car?"</a:t>
            </a:r>
            <a:endParaRPr sz="1729"/>
          </a:p>
          <a:p>
            <a:pPr indent="-338455" lvl="0" marL="457200" rtl="0" algn="l">
              <a:lnSpc>
                <a:spcPct val="95000"/>
              </a:lnSpc>
              <a:spcBef>
                <a:spcPts val="0"/>
              </a:spcBef>
              <a:spcAft>
                <a:spcPts val="0"/>
              </a:spcAft>
              <a:buSzPts val="1730"/>
              <a:buChar char="❏"/>
            </a:pPr>
            <a:r>
              <a:rPr lang="en" sz="1729"/>
              <a:t>"Which scenarios have temperatures above 10 degrees Celsius?"</a:t>
            </a:r>
            <a:endParaRPr sz="1729"/>
          </a:p>
          <a:p>
            <a:pPr indent="-338455" lvl="0" marL="457200" rtl="0" algn="l">
              <a:lnSpc>
                <a:spcPct val="95000"/>
              </a:lnSpc>
              <a:spcBef>
                <a:spcPts val="0"/>
              </a:spcBef>
              <a:spcAft>
                <a:spcPts val="0"/>
              </a:spcAft>
              <a:buSzPts val="1730"/>
              <a:buChar char="❏"/>
            </a:pPr>
            <a:r>
              <a:rPr lang="en" sz="1729"/>
              <a:t>"In which scenarios can the car merge to the right and/or left?"</a:t>
            </a:r>
            <a:endParaRPr sz="1729"/>
          </a:p>
          <a:p>
            <a:pPr indent="-338455" lvl="0" marL="457200" rtl="0" algn="l">
              <a:lnSpc>
                <a:spcPct val="95000"/>
              </a:lnSpc>
              <a:spcBef>
                <a:spcPts val="0"/>
              </a:spcBef>
              <a:spcAft>
                <a:spcPts val="0"/>
              </a:spcAft>
              <a:buSzPts val="1730"/>
              <a:buChar char="❏"/>
            </a:pPr>
            <a:r>
              <a:rPr lang="en" sz="1729"/>
              <a:t>"Which scenarios contain more than 4 cars?"</a:t>
            </a:r>
            <a:endParaRPr sz="1729"/>
          </a:p>
          <a:p>
            <a:pPr indent="-338455" lvl="0" marL="457200" rtl="0" algn="l">
              <a:lnSpc>
                <a:spcPct val="95000"/>
              </a:lnSpc>
              <a:spcBef>
                <a:spcPts val="0"/>
              </a:spcBef>
              <a:spcAft>
                <a:spcPts val="0"/>
              </a:spcAft>
              <a:buSzPts val="1730"/>
              <a:buChar char="❏"/>
            </a:pPr>
            <a:r>
              <a:rPr lang="en" sz="1729"/>
              <a:t>"What is the average number of cars in a scenario?"</a:t>
            </a:r>
            <a:endParaRPr sz="1729"/>
          </a:p>
          <a:p>
            <a:pPr indent="-338455" lvl="0" marL="457200" rtl="0" algn="l">
              <a:lnSpc>
                <a:spcPct val="95000"/>
              </a:lnSpc>
              <a:spcBef>
                <a:spcPts val="0"/>
              </a:spcBef>
              <a:spcAft>
                <a:spcPts val="0"/>
              </a:spcAft>
              <a:buSzPts val="1730"/>
              <a:buChar char="❏"/>
            </a:pPr>
            <a:r>
              <a:rPr lang="en" sz="1729"/>
              <a:t>"In which scenarios is there a railroad-crossing currently closed for train access?"</a:t>
            </a:r>
            <a:endParaRPr sz="1729"/>
          </a:p>
          <a:p>
            <a:pPr indent="-338455" lvl="0" marL="457200" rtl="0" algn="l">
              <a:lnSpc>
                <a:spcPct val="95000"/>
              </a:lnSpc>
              <a:spcBef>
                <a:spcPts val="0"/>
              </a:spcBef>
              <a:spcAft>
                <a:spcPts val="0"/>
              </a:spcAft>
              <a:buSzPts val="1730"/>
              <a:buChar char="❏"/>
            </a:pPr>
            <a:r>
              <a:rPr lang="en" sz="1729"/>
              <a:t>"In which scenarios is the current road a one-way street?"</a:t>
            </a:r>
            <a:endParaRPr sz="1729"/>
          </a:p>
          <a:p>
            <a:pPr indent="-338455" lvl="0" marL="457200" rtl="0" algn="l">
              <a:lnSpc>
                <a:spcPct val="95000"/>
              </a:lnSpc>
              <a:spcBef>
                <a:spcPts val="0"/>
              </a:spcBef>
              <a:spcAft>
                <a:spcPts val="0"/>
              </a:spcAft>
              <a:buSzPts val="1730"/>
              <a:buChar char="❏"/>
            </a:pPr>
            <a:r>
              <a:rPr lang="en" sz="1729"/>
              <a:t>"Which scenarios have more than two lanes in the current road?"</a:t>
            </a:r>
            <a:endParaRPr sz="1729"/>
          </a:p>
          <a:p>
            <a:pPr indent="-338455" lvl="0" marL="457200" rtl="0" algn="l">
              <a:lnSpc>
                <a:spcPct val="95000"/>
              </a:lnSpc>
              <a:spcBef>
                <a:spcPts val="0"/>
              </a:spcBef>
              <a:spcAft>
                <a:spcPts val="0"/>
              </a:spcAft>
              <a:buSzPts val="1730"/>
              <a:buChar char="❏"/>
            </a:pPr>
            <a:r>
              <a:rPr lang="en" sz="1729"/>
              <a:t>"In which scenarios is there an object moving into the lane?"</a:t>
            </a:r>
            <a:endParaRPr sz="1729"/>
          </a:p>
          <a:p>
            <a:pPr indent="-338455" lvl="0" marL="457200" rtl="0" algn="l">
              <a:lnSpc>
                <a:spcPct val="95000"/>
              </a:lnSpc>
              <a:spcBef>
                <a:spcPts val="0"/>
              </a:spcBef>
              <a:spcAft>
                <a:spcPts val="0"/>
              </a:spcAft>
              <a:buSzPts val="1730"/>
              <a:buChar char="❏"/>
            </a:pPr>
            <a:r>
              <a:rPr lang="en" sz="1729"/>
              <a:t>"In which scenarios does the car need to stop or slow down?"</a:t>
            </a:r>
            <a:endParaRPr sz="1729"/>
          </a:p>
          <a:p>
            <a:pPr indent="0" lvl="0" marL="0" rtl="0" algn="l">
              <a:lnSpc>
                <a:spcPct val="95000"/>
              </a:lnSpc>
              <a:spcBef>
                <a:spcPts val="1200"/>
              </a:spcBef>
              <a:spcAft>
                <a:spcPts val="1200"/>
              </a:spcAft>
              <a:buSzPts val="935"/>
              <a:buNone/>
            </a:pPr>
            <a:r>
              <a:t/>
            </a:r>
            <a:endParaRPr sz="1729"/>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Materialization/Datasets: Cityscapes Dataset</a:t>
            </a:r>
            <a:endParaRPr/>
          </a:p>
        </p:txBody>
      </p:sp>
      <p:sp>
        <p:nvSpPr>
          <p:cNvPr id="80" name="Google Shape;80;p16"/>
          <p:cNvSpPr txBox="1"/>
          <p:nvPr>
            <p:ph idx="1" type="body"/>
          </p:nvPr>
        </p:nvSpPr>
        <p:spPr>
          <a:xfrm>
            <a:off x="311700" y="1152475"/>
            <a:ext cx="242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Most Cityscapes datasets are in standardized JSON format, but cover slightly different subjects of the same scenes.</a:t>
            </a:r>
            <a:endParaRPr/>
          </a:p>
        </p:txBody>
      </p:sp>
      <p:pic>
        <p:nvPicPr>
          <p:cNvPr id="81" name="Google Shape;81;p16"/>
          <p:cNvPicPr preferRelativeResize="0"/>
          <p:nvPr/>
        </p:nvPicPr>
        <p:blipFill>
          <a:blip r:embed="rId3">
            <a:alphaModFix/>
          </a:blip>
          <a:stretch>
            <a:fillRect/>
          </a:stretch>
        </p:blipFill>
        <p:spPr>
          <a:xfrm>
            <a:off x="2834425" y="1017725"/>
            <a:ext cx="2208450" cy="3917426"/>
          </a:xfrm>
          <a:prstGeom prst="rect">
            <a:avLst/>
          </a:prstGeom>
          <a:noFill/>
          <a:ln>
            <a:noFill/>
          </a:ln>
        </p:spPr>
      </p:pic>
      <p:pic>
        <p:nvPicPr>
          <p:cNvPr id="82" name="Google Shape;82;p16"/>
          <p:cNvPicPr preferRelativeResize="0"/>
          <p:nvPr/>
        </p:nvPicPr>
        <p:blipFill>
          <a:blip r:embed="rId4">
            <a:alphaModFix/>
          </a:blip>
          <a:stretch>
            <a:fillRect/>
          </a:stretch>
        </p:blipFill>
        <p:spPr>
          <a:xfrm>
            <a:off x="5434225" y="1017725"/>
            <a:ext cx="3597972" cy="1798999"/>
          </a:xfrm>
          <a:prstGeom prst="rect">
            <a:avLst/>
          </a:prstGeom>
          <a:noFill/>
          <a:ln>
            <a:noFill/>
          </a:ln>
        </p:spPr>
      </p:pic>
      <p:pic>
        <p:nvPicPr>
          <p:cNvPr id="83" name="Google Shape;83;p16"/>
          <p:cNvPicPr preferRelativeResize="0"/>
          <p:nvPr/>
        </p:nvPicPr>
        <p:blipFill>
          <a:blip r:embed="rId5">
            <a:alphaModFix/>
          </a:blip>
          <a:stretch>
            <a:fillRect/>
          </a:stretch>
        </p:blipFill>
        <p:spPr>
          <a:xfrm>
            <a:off x="5434212" y="3088150"/>
            <a:ext cx="3597998" cy="1798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Materialization: Cityscapes Dataset</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Parsing Camera Disparity for Depth Estimation</a:t>
            </a:r>
            <a:endParaRPr/>
          </a:p>
        </p:txBody>
      </p:sp>
      <p:pic>
        <p:nvPicPr>
          <p:cNvPr id="90" name="Google Shape;90;p17"/>
          <p:cNvPicPr preferRelativeResize="0"/>
          <p:nvPr/>
        </p:nvPicPr>
        <p:blipFill>
          <a:blip r:embed="rId3">
            <a:alphaModFix/>
          </a:blip>
          <a:stretch>
            <a:fillRect/>
          </a:stretch>
        </p:blipFill>
        <p:spPr>
          <a:xfrm>
            <a:off x="44925" y="2200024"/>
            <a:ext cx="4276225" cy="2138125"/>
          </a:xfrm>
          <a:prstGeom prst="rect">
            <a:avLst/>
          </a:prstGeom>
          <a:noFill/>
          <a:ln>
            <a:noFill/>
          </a:ln>
        </p:spPr>
      </p:pic>
      <p:pic>
        <p:nvPicPr>
          <p:cNvPr id="91" name="Google Shape;91;p17"/>
          <p:cNvPicPr preferRelativeResize="0"/>
          <p:nvPr/>
        </p:nvPicPr>
        <p:blipFill>
          <a:blip r:embed="rId4">
            <a:alphaModFix/>
          </a:blip>
          <a:stretch>
            <a:fillRect/>
          </a:stretch>
        </p:blipFill>
        <p:spPr>
          <a:xfrm>
            <a:off x="4643575" y="2201075"/>
            <a:ext cx="4276226" cy="2136031"/>
          </a:xfrm>
          <a:prstGeom prst="rect">
            <a:avLst/>
          </a:prstGeom>
          <a:noFill/>
          <a:ln>
            <a:noFill/>
          </a:ln>
        </p:spPr>
      </p:pic>
      <p:sp>
        <p:nvSpPr>
          <p:cNvPr id="92" name="Google Shape;92;p17"/>
          <p:cNvSpPr/>
          <p:nvPr/>
        </p:nvSpPr>
        <p:spPr>
          <a:xfrm>
            <a:off x="3274475" y="2803500"/>
            <a:ext cx="291600" cy="5232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3" name="Google Shape;93;p17"/>
          <p:cNvSpPr/>
          <p:nvPr/>
        </p:nvSpPr>
        <p:spPr>
          <a:xfrm>
            <a:off x="7882600" y="2888625"/>
            <a:ext cx="291600" cy="5232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Materialization: Extra Annotations</a:t>
            </a:r>
            <a:endParaRPr/>
          </a:p>
        </p:txBody>
      </p:sp>
      <p:sp>
        <p:nvSpPr>
          <p:cNvPr id="99" name="Google Shape;99;p18"/>
          <p:cNvSpPr txBox="1"/>
          <p:nvPr>
            <p:ph idx="1" type="body"/>
          </p:nvPr>
        </p:nvSpPr>
        <p:spPr>
          <a:xfrm>
            <a:off x="311700" y="1017725"/>
            <a:ext cx="35358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cologne_000126_000019_leftImg8bit.png</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Road A</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Lane A</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L24003</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L24005</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L24006</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L24007</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L24004</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L24008</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26003</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26001</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2 Illegible Sign</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3 Crosswalk Sign</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5 Illegible Sign</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Lane B</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Self</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24000</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R24001</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R24002</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24009</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24010</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1 Crosswalk Sign</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4 Illegible Sign</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Intersection Imaginary</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North</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Incoming</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AA</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Outgoing</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440"/>
              <a:buFont typeface="Arial"/>
              <a:buNone/>
            </a:pPr>
            <a:r>
              <a:rPr lang="en" sz="820">
                <a:solidFill>
                  <a:schemeClr val="dk1"/>
                </a:solidFill>
                <a:latin typeface="Consolas"/>
                <a:ea typeface="Consolas"/>
                <a:cs typeface="Consolas"/>
                <a:sym typeface="Consolas"/>
              </a:rPr>
              <a:t>				AB</a:t>
            </a:r>
            <a:endParaRPr sz="820">
              <a:solidFill>
                <a:schemeClr val="dk1"/>
              </a:solidFill>
              <a:latin typeface="Consolas"/>
              <a:ea typeface="Consolas"/>
              <a:cs typeface="Consolas"/>
              <a:sym typeface="Consolas"/>
            </a:endParaRPr>
          </a:p>
          <a:p>
            <a:pPr indent="0" lvl="0" marL="0" rtl="0" algn="l">
              <a:lnSpc>
                <a:spcPct val="95000"/>
              </a:lnSpc>
              <a:spcBef>
                <a:spcPts val="0"/>
              </a:spcBef>
              <a:spcAft>
                <a:spcPts val="0"/>
              </a:spcAft>
              <a:buSzPts val="440"/>
              <a:buNone/>
            </a:pPr>
            <a:r>
              <a:t/>
            </a:r>
            <a:endParaRPr sz="820">
              <a:solidFill>
                <a:schemeClr val="dk1"/>
              </a:solidFill>
              <a:latin typeface="Consolas"/>
              <a:ea typeface="Consolas"/>
              <a:cs typeface="Consolas"/>
              <a:sym typeface="Consolas"/>
            </a:endParaRPr>
          </a:p>
        </p:txBody>
      </p:sp>
      <p:sp>
        <p:nvSpPr>
          <p:cNvPr id="100" name="Google Shape;100;p18"/>
          <p:cNvSpPr txBox="1"/>
          <p:nvPr>
            <p:ph idx="1" type="body"/>
          </p:nvPr>
        </p:nvSpPr>
        <p:spPr>
          <a:xfrm>
            <a:off x="4689175" y="1017725"/>
            <a:ext cx="35358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bremen_000042_000019_leftImg8bit.png</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Road A</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Lane A</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Self</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L33002</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Road B</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Lane A</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R33000</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L33004</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L33003</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L33005</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R33001</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1 Illegible Sign</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2 Illegible Sign</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6 Illegible Sign</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7 Street Name</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Road C</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Lane A</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R24000</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3 Lane Info Sign</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4 No Bicycles Sign</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5 Illegible Sign</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Intersection Imaginary</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North</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Outgoing</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AA</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Intersection A</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South</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Incoming</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AA</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East</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Incoming</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BA</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West</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Outgoing</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Clr>
                <a:schemeClr val="dk1"/>
              </a:buClr>
              <a:buSzPts val="1100"/>
              <a:buFont typeface="Arial"/>
              <a:buNone/>
            </a:pPr>
            <a:r>
              <a:rPr lang="en" sz="720">
                <a:solidFill>
                  <a:srgbClr val="000000"/>
                </a:solidFill>
                <a:latin typeface="Consolas"/>
                <a:ea typeface="Consolas"/>
                <a:cs typeface="Consolas"/>
                <a:sym typeface="Consolas"/>
              </a:rPr>
              <a:t>				CA</a:t>
            </a:r>
            <a:endParaRPr sz="720">
              <a:solidFill>
                <a:srgbClr val="000000"/>
              </a:solidFill>
              <a:latin typeface="Consolas"/>
              <a:ea typeface="Consolas"/>
              <a:cs typeface="Consolas"/>
              <a:sym typeface="Consolas"/>
            </a:endParaRPr>
          </a:p>
          <a:p>
            <a:pPr indent="0" lvl="0" marL="0" rtl="0" algn="l">
              <a:lnSpc>
                <a:spcPct val="95000"/>
              </a:lnSpc>
              <a:spcBef>
                <a:spcPts val="0"/>
              </a:spcBef>
              <a:spcAft>
                <a:spcPts val="0"/>
              </a:spcAft>
              <a:buSzPts val="440"/>
              <a:buNone/>
            </a:pPr>
            <a:r>
              <a:t/>
            </a:r>
            <a:endParaRPr sz="720">
              <a:solidFill>
                <a:srgbClr val="0000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2575475" y="134850"/>
            <a:ext cx="6277200" cy="4321999"/>
          </a:xfrm>
          <a:prstGeom prst="rect">
            <a:avLst/>
          </a:prstGeom>
          <a:noFill/>
          <a:ln>
            <a:noFill/>
          </a:ln>
        </p:spPr>
      </p:pic>
      <p:sp>
        <p:nvSpPr>
          <p:cNvPr id="106" name="Google Shape;106;p19"/>
          <p:cNvSpPr txBox="1"/>
          <p:nvPr>
            <p:ph type="title"/>
          </p:nvPr>
        </p:nvSpPr>
        <p:spPr>
          <a:xfrm>
            <a:off x="311700" y="445025"/>
            <a:ext cx="248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Scenario Schema</a:t>
            </a:r>
            <a:endParaRPr/>
          </a:p>
        </p:txBody>
      </p:sp>
      <p:sp>
        <p:nvSpPr>
          <p:cNvPr id="107" name="Google Shape;107;p19"/>
          <p:cNvSpPr txBox="1"/>
          <p:nvPr>
            <p:ph idx="1" type="body"/>
          </p:nvPr>
        </p:nvSpPr>
        <p:spPr>
          <a:xfrm>
            <a:off x="0" y="2831650"/>
            <a:ext cx="8520600" cy="2311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 A Scenario has exactly one Environment</a:t>
            </a:r>
            <a:endParaRPr sz="1600"/>
          </a:p>
          <a:p>
            <a:pPr indent="-330200" lvl="0" marL="457200" rtl="0" algn="l">
              <a:spcBef>
                <a:spcPts val="0"/>
              </a:spcBef>
              <a:spcAft>
                <a:spcPts val="0"/>
              </a:spcAft>
              <a:buSzPts val="1600"/>
              <a:buChar char="❖"/>
            </a:pPr>
            <a:r>
              <a:rPr lang="en" sz="1600"/>
              <a:t>An Environment has up one Temperature.</a:t>
            </a:r>
            <a:endParaRPr sz="1600"/>
          </a:p>
          <a:p>
            <a:pPr indent="-330200" lvl="0" marL="457200" rtl="0" algn="l">
              <a:spcBef>
                <a:spcPts val="0"/>
              </a:spcBef>
              <a:spcAft>
                <a:spcPts val="0"/>
              </a:spcAft>
              <a:buSzPts val="1600"/>
              <a:buChar char="❖"/>
            </a:pPr>
            <a:r>
              <a:rPr lang="en" sz="1600"/>
              <a:t>A Scenario contains at least one Lane.</a:t>
            </a:r>
            <a:endParaRPr sz="1600"/>
          </a:p>
          <a:p>
            <a:pPr indent="-330200" lvl="0" marL="457200" rtl="0" algn="l">
              <a:spcBef>
                <a:spcPts val="0"/>
              </a:spcBef>
              <a:spcAft>
                <a:spcPts val="0"/>
              </a:spcAft>
              <a:buSzPts val="1600"/>
              <a:buChar char="❖"/>
            </a:pPr>
            <a:r>
              <a:rPr lang="en" sz="1600"/>
              <a:t>Every Physical Thing is within exactly one Scenario.</a:t>
            </a:r>
            <a:endParaRPr sz="1600"/>
          </a:p>
          <a:p>
            <a:pPr indent="-330200" lvl="0" marL="457200" rtl="0" algn="l">
              <a:spcBef>
                <a:spcPts val="0"/>
              </a:spcBef>
              <a:spcAft>
                <a:spcPts val="0"/>
              </a:spcAft>
              <a:buSzPts val="1600"/>
              <a:buChar char="❖"/>
            </a:pPr>
            <a:r>
              <a:rPr lang="en" sz="1600"/>
              <a:t>A Scenario has at least one Intersection</a:t>
            </a:r>
            <a:endParaRPr sz="1600"/>
          </a:p>
          <a:p>
            <a:pPr indent="-330200" lvl="0" marL="457200" rtl="0" algn="l">
              <a:spcBef>
                <a:spcPts val="0"/>
              </a:spcBef>
              <a:spcAft>
                <a:spcPts val="0"/>
              </a:spcAft>
              <a:buSzPts val="1600"/>
              <a:buChar char="❖"/>
            </a:pPr>
            <a:r>
              <a:rPr lang="en" sz="1600"/>
              <a:t>A Scenario has exactly one Self corresponding to the user's vehicle</a:t>
            </a:r>
            <a:endParaRPr sz="1600"/>
          </a:p>
          <a:p>
            <a:pPr indent="-330200" lvl="0" marL="457200" rtl="0" algn="l">
              <a:spcBef>
                <a:spcPts val="0"/>
              </a:spcBef>
              <a:spcAft>
                <a:spcPts val="0"/>
              </a:spcAft>
              <a:buSzPts val="1600"/>
              <a:buChar char="❖"/>
            </a:pPr>
            <a:r>
              <a:rPr lang="en" sz="1600"/>
              <a:t>A Temperature is represented as an integer value</a:t>
            </a:r>
            <a:endParaRPr sz="1600"/>
          </a:p>
          <a:p>
            <a:pPr indent="0" lvl="0" marL="0" rtl="0" algn="l">
              <a:spcBef>
                <a:spcPts val="0"/>
              </a:spcBef>
              <a:spcAft>
                <a:spcPts val="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2950800" y="445025"/>
            <a:ext cx="6109600" cy="2627975"/>
          </a:xfrm>
          <a:prstGeom prst="rect">
            <a:avLst/>
          </a:prstGeom>
          <a:noFill/>
          <a:ln>
            <a:noFill/>
          </a:ln>
        </p:spPr>
      </p:pic>
      <p:sp>
        <p:nvSpPr>
          <p:cNvPr id="113" name="Google Shape;113;p20"/>
          <p:cNvSpPr txBox="1"/>
          <p:nvPr>
            <p:ph type="title"/>
          </p:nvPr>
        </p:nvSpPr>
        <p:spPr>
          <a:xfrm>
            <a:off x="311700" y="445025"/>
            <a:ext cx="263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Instruction Indicator (TII) Schema</a:t>
            </a:r>
            <a:endParaRPr/>
          </a:p>
        </p:txBody>
      </p:sp>
      <p:sp>
        <p:nvSpPr>
          <p:cNvPr id="114" name="Google Shape;114;p20"/>
          <p:cNvSpPr txBox="1"/>
          <p:nvPr>
            <p:ph idx="1" type="body"/>
          </p:nvPr>
        </p:nvSpPr>
        <p:spPr>
          <a:xfrm>
            <a:off x="0" y="3168750"/>
            <a:ext cx="9144000" cy="191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Traffic Instruction Indicator (TII) conveys a single Traffic Instruction</a:t>
            </a:r>
            <a:endParaRPr sz="1600"/>
          </a:p>
          <a:p>
            <a:pPr indent="-330200" lvl="0" marL="457200" rtl="0" algn="l">
              <a:spcBef>
                <a:spcPts val="0"/>
              </a:spcBef>
              <a:spcAft>
                <a:spcPts val="0"/>
              </a:spcAft>
              <a:buSzPts val="1600"/>
              <a:buChar char="❖"/>
            </a:pPr>
            <a:r>
              <a:rPr lang="en" sz="1600"/>
              <a:t>Traffic Instruction Indicator (TII) has exactly one category of Restriction/Warning/Info</a:t>
            </a:r>
            <a:endParaRPr sz="1600"/>
          </a:p>
          <a:p>
            <a:pPr indent="-330200" lvl="0" marL="457200" rtl="0" algn="l">
              <a:spcBef>
                <a:spcPts val="0"/>
              </a:spcBef>
              <a:spcAft>
                <a:spcPts val="0"/>
              </a:spcAft>
              <a:buSzPts val="1600"/>
              <a:buChar char="❖"/>
            </a:pPr>
            <a:r>
              <a:rPr lang="en" sz="1600"/>
              <a:t>A Traffic Sign is mutually exclusive from Traffic Light</a:t>
            </a:r>
            <a:endParaRPr sz="1600"/>
          </a:p>
          <a:p>
            <a:pPr indent="-330200" lvl="0" marL="457200" rtl="0" algn="l">
              <a:spcBef>
                <a:spcPts val="0"/>
              </a:spcBef>
              <a:spcAft>
                <a:spcPts val="0"/>
              </a:spcAft>
              <a:buSzPts val="1600"/>
              <a:buChar char="❖"/>
            </a:pPr>
            <a:r>
              <a:rPr lang="en" sz="1600"/>
              <a:t>A Traffic Light is mutually exclusive from  Road Marking</a:t>
            </a:r>
            <a:endParaRPr sz="1600"/>
          </a:p>
          <a:p>
            <a:pPr indent="-330200" lvl="0" marL="457200" rtl="0" algn="l">
              <a:spcBef>
                <a:spcPts val="0"/>
              </a:spcBef>
              <a:spcAft>
                <a:spcPts val="0"/>
              </a:spcAft>
              <a:buSzPts val="1600"/>
              <a:buChar char="❖"/>
            </a:pPr>
            <a:r>
              <a:rPr lang="en" sz="1600"/>
              <a:t>Traffic Light, Road Marking, and Traffic Sign are all mutually exclusive types of Traffic Instruction Indicator (TII).</a:t>
            </a:r>
            <a:endParaRPr sz="1600"/>
          </a:p>
          <a:p>
            <a:pPr indent="0" lvl="0" marL="0" rtl="0" algn="l">
              <a:spcBef>
                <a:spcPts val="0"/>
              </a:spcBef>
              <a:spcAft>
                <a:spcPts val="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1583150" y="115750"/>
            <a:ext cx="7472151" cy="2787475"/>
          </a:xfrm>
          <a:prstGeom prst="rect">
            <a:avLst/>
          </a:prstGeom>
          <a:noFill/>
          <a:ln>
            <a:noFill/>
          </a:ln>
        </p:spPr>
      </p:pic>
      <p:sp>
        <p:nvSpPr>
          <p:cNvPr id="120" name="Google Shape;120;p21"/>
          <p:cNvSpPr txBox="1"/>
          <p:nvPr>
            <p:ph type="title"/>
          </p:nvPr>
        </p:nvSpPr>
        <p:spPr>
          <a:xfrm>
            <a:off x="311700" y="445025"/>
            <a:ext cx="187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Lane </a:t>
            </a:r>
            <a:r>
              <a:rPr lang="en"/>
              <a:t>Schema</a:t>
            </a:r>
            <a:endParaRPr/>
          </a:p>
        </p:txBody>
      </p:sp>
      <p:sp>
        <p:nvSpPr>
          <p:cNvPr id="121" name="Google Shape;121;p21"/>
          <p:cNvSpPr txBox="1"/>
          <p:nvPr>
            <p:ph idx="1" type="body"/>
          </p:nvPr>
        </p:nvSpPr>
        <p:spPr>
          <a:xfrm>
            <a:off x="-64925" y="2725525"/>
            <a:ext cx="8949600" cy="34164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Char char="❖"/>
            </a:pPr>
            <a:r>
              <a:rPr lang="en" sz="1600"/>
              <a:t>A Lane can be directly left of at most one other Lane.</a:t>
            </a:r>
            <a:endParaRPr sz="1600"/>
          </a:p>
          <a:p>
            <a:pPr indent="-330200" lvl="0" marL="457200" rtl="0" algn="l">
              <a:lnSpc>
                <a:spcPct val="95000"/>
              </a:lnSpc>
              <a:spcBef>
                <a:spcPts val="0"/>
              </a:spcBef>
              <a:spcAft>
                <a:spcPts val="0"/>
              </a:spcAft>
              <a:buSzPts val="1600"/>
              <a:buChar char="❖"/>
            </a:pPr>
            <a:r>
              <a:rPr lang="en" sz="1600"/>
              <a:t>A Lane can be directly right of at most one other Lane.</a:t>
            </a:r>
            <a:endParaRPr sz="1600"/>
          </a:p>
          <a:p>
            <a:pPr indent="-330200" lvl="0" marL="457200" rtl="0" algn="l">
              <a:lnSpc>
                <a:spcPct val="95000"/>
              </a:lnSpc>
              <a:spcBef>
                <a:spcPts val="0"/>
              </a:spcBef>
              <a:spcAft>
                <a:spcPts val="0"/>
              </a:spcAft>
              <a:buSzPts val="1600"/>
              <a:buChar char="❖"/>
            </a:pPr>
            <a:r>
              <a:rPr lang="en" sz="1600"/>
              <a:t>If one Lane is directly left of another Lane, the second Lane is directly right of the first Lane.</a:t>
            </a:r>
            <a:endParaRPr sz="1600"/>
          </a:p>
          <a:p>
            <a:pPr indent="-330200" lvl="0" marL="457200" rtl="0" algn="l">
              <a:lnSpc>
                <a:spcPct val="95000"/>
              </a:lnSpc>
              <a:spcBef>
                <a:spcPts val="0"/>
              </a:spcBef>
              <a:spcAft>
                <a:spcPts val="0"/>
              </a:spcAft>
              <a:buSzPts val="1600"/>
              <a:buChar char="❖"/>
            </a:pPr>
            <a:r>
              <a:rPr lang="en" sz="1600"/>
              <a:t>A Lane has at most one Distance away where it visibly ends.</a:t>
            </a:r>
            <a:endParaRPr sz="1600"/>
          </a:p>
          <a:p>
            <a:pPr indent="-330200" lvl="0" marL="457200" rtl="0" algn="l">
              <a:lnSpc>
                <a:spcPct val="95000"/>
              </a:lnSpc>
              <a:spcBef>
                <a:spcPts val="0"/>
              </a:spcBef>
              <a:spcAft>
                <a:spcPts val="0"/>
              </a:spcAft>
              <a:buSzPts val="1600"/>
              <a:buChar char="❖"/>
            </a:pPr>
            <a:r>
              <a:rPr lang="en" sz="1600"/>
              <a:t>A Road has at least one Lane</a:t>
            </a:r>
            <a:endParaRPr sz="1600"/>
          </a:p>
          <a:p>
            <a:pPr indent="-330200" lvl="0" marL="457200" rtl="0" algn="l">
              <a:lnSpc>
                <a:spcPct val="95000"/>
              </a:lnSpc>
              <a:spcBef>
                <a:spcPts val="0"/>
              </a:spcBef>
              <a:spcAft>
                <a:spcPts val="0"/>
              </a:spcAft>
              <a:buSzPts val="1600"/>
              <a:buChar char="❖"/>
            </a:pPr>
            <a:r>
              <a:rPr lang="en" sz="1600"/>
              <a:t>A Lane always touches at least one Intersection.</a:t>
            </a:r>
            <a:endParaRPr sz="1600"/>
          </a:p>
          <a:p>
            <a:pPr indent="-330200" lvl="0" marL="457200" rtl="0" algn="l">
              <a:lnSpc>
                <a:spcPct val="95000"/>
              </a:lnSpc>
              <a:spcBef>
                <a:spcPts val="0"/>
              </a:spcBef>
              <a:spcAft>
                <a:spcPts val="0"/>
              </a:spcAft>
              <a:buSzPts val="1600"/>
              <a:buChar char="❖"/>
            </a:pPr>
            <a:r>
              <a:rPr lang="en" sz="1600"/>
              <a:t>A Lane always touches at most two Intersections.</a:t>
            </a:r>
            <a:endParaRPr sz="1600"/>
          </a:p>
          <a:p>
            <a:pPr indent="-330200" lvl="0" marL="457200" rtl="0" algn="l">
              <a:lnSpc>
                <a:spcPct val="95000"/>
              </a:lnSpc>
              <a:spcBef>
                <a:spcPts val="0"/>
              </a:spcBef>
              <a:spcAft>
                <a:spcPts val="0"/>
              </a:spcAft>
              <a:buSzPts val="1600"/>
              <a:buChar char="❖"/>
            </a:pPr>
            <a:r>
              <a:rPr lang="en" sz="1600"/>
              <a:t>Every Lane is in exactly one Road</a:t>
            </a:r>
            <a:endParaRPr sz="1600"/>
          </a:p>
          <a:p>
            <a:pPr indent="-330200" lvl="0" marL="457200" rtl="0" algn="l">
              <a:lnSpc>
                <a:spcPct val="95000"/>
              </a:lnSpc>
              <a:spcBef>
                <a:spcPts val="0"/>
              </a:spcBef>
              <a:spcAft>
                <a:spcPts val="0"/>
              </a:spcAft>
              <a:buSzPts val="1600"/>
              <a:buChar char="❖"/>
            </a:pPr>
            <a:r>
              <a:rPr lang="en" sz="1600"/>
              <a:t>A Distance is represented by a floating-point value.</a:t>
            </a:r>
            <a:endParaRPr sz="1600"/>
          </a:p>
          <a:p>
            <a:pPr indent="0" lvl="0" marL="0" rtl="0" algn="l">
              <a:lnSpc>
                <a:spcPct val="95000"/>
              </a:lnSpc>
              <a:spcBef>
                <a:spcPts val="0"/>
              </a:spcBef>
              <a:spcAft>
                <a:spcPts val="0"/>
              </a:spcAft>
              <a:buSzPts val="275"/>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